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product category: not another AI song generator, but a DAW co-pilot for finishing and learning professional music production. Avoid saying “IPO equity” in the pitch; say equity or SAFE.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practical: investors need to see distribution. You already know content, production, and creator demos — use that as acquisition.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pre-seed investor funds milestones, not dreams. This roadmap makes the ask concrete.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Investors will see solo-founder risk. Preempt it with the hiring plan and advisor gap.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ready to adjust valuation/structure. “7.5–10% for 150–200k” implies roughly $2M post-money if priced. Many investors may prefer SAFE.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with the category claim and the short demo CTA: “I can show you the prototype and the 90-day path to paid beta.”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appendix is useful if investors ask where numbers came from or what assets are missing.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Frame pain as workflow and education, not just “AI music”. Investors understand tools that remove workflow friction.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overclaim. Say: the market is moving; the category is validated by major players, but the comprehensive assistant layer is still open.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defines the product. Keep it simple: ask, analyze, execute, teach. Investors need to grasp the workflow in ten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makes Prodart look like an actual product platform, not just a prompt wrapper.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table should not pretend there are no competitors. It shows that competitors validate the category while leaving room for a comprehensive assistant.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challenged on market sizing, be ready to say these are third-party estimates and the immediate wedge is the prosumer DAW-user segment, not the entire recorded music market.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Investors want a path to revenue. Mention that the first revenue does not need huge labels or enterprise deals — creators already pay monthly for tools.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honest: no revenue/no public screenshots yet. This credibility matters. The deck should show a concrete plan to turn raw prototype into proof.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_MASTER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6446520"/>
            <a:ext cx="11247120" cy="0"/>
          </a:xfrm>
          <a:prstGeom prst="line">
            <a:avLst/>
          </a:prstGeom>
          <a:noFill/>
          <a:ln w="10160">
            <a:solidFill>
              <a:srgbClr val="1E293B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2920" y="6510528"/>
            <a:ext cx="338328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Prodart AI DAW Assistant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8412480" y="6510528"/>
            <a:ext cx="32918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4748B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Confidential — investor discussion draft</a:t>
            </a:r>
            <a:endParaRPr lang="en-US" sz="6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280160" y="-1371600"/>
            <a:ext cx="4572000" cy="4572000"/>
          </a:xfrm>
          <a:prstGeom prst="arc">
            <a:avLst/>
          </a:prstGeom>
          <a:noFill/>
          <a:ln w="38100">
            <a:solidFill>
              <a:srgbClr val="22D3EE">
                <a:alpha val="28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3" name="Shape 1"/>
          <p:cNvSpPr/>
          <p:nvPr/>
        </p:nvSpPr>
        <p:spPr>
          <a:xfrm>
            <a:off x="8092440" y="137160"/>
            <a:ext cx="4480560" cy="6766560"/>
          </a:xfrm>
          <a:prstGeom prst="rect">
            <a:avLst/>
          </a:prstGeom>
          <a:solidFill>
            <a:srgbClr val="06111D">
              <a:alpha val="88000"/>
            </a:srgbClr>
          </a:solidFill>
          <a:ln w="12700">
            <a:solidFill>
              <a:srgbClr val="06111D"/>
            </a:solidFill>
            <a:prstDash val="solid"/>
          </a:ln>
        </p:spPr>
        <p:txBody>
          <a:bodyPr/>
          <a:p/>
        </p:txBody>
      </p:sp>
      <p:sp>
        <p:nvSpPr>
          <p:cNvPr id="4" name="Text 2"/>
          <p:cNvSpPr/>
          <p:nvPr/>
        </p:nvSpPr>
        <p:spPr>
          <a:xfrm>
            <a:off x="658368" y="566928"/>
            <a:ext cx="21945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2D3EE"/>
                </a:solidFill>
              </a:rPr>
              <a:t>PRODART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21792" y="1234440"/>
            <a:ext cx="6949440" cy="1600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48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DAW</a:t>
            </a:r>
            <a:endParaRPr lang="en-US" sz="4800" dirty="0"/>
          </a:p>
          <a:p>
            <a:pPr indent="0" marL="0">
              <a:buNone/>
            </a:pPr>
            <a:r>
              <a:rPr lang="en-US" sz="48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Assistant</a:t>
            </a:r>
            <a:endParaRPr lang="en-US" sz="4800" dirty="0"/>
          </a:p>
        </p:txBody>
      </p:sp>
      <p:sp>
        <p:nvSpPr>
          <p:cNvPr id="6" name="Text 4"/>
          <p:cNvSpPr/>
          <p:nvPr/>
        </p:nvSpPr>
        <p:spPr>
          <a:xfrm>
            <a:off x="658368" y="2971800"/>
            <a:ext cx="6675120" cy="6858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CBD5E1"/>
                </a:solidFill>
              </a:rPr>
              <a:t>A natural-language production layer that helps musicians create, mix, master, and learn inside the DAW tools they already use.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676656" y="3913632"/>
            <a:ext cx="1554480" cy="292608"/>
          </a:xfrm>
          <a:prstGeom prst="roundRect">
            <a:avLst>
              <a:gd name="adj" fmla="val 25000"/>
            </a:avLst>
          </a:prstGeom>
          <a:solidFill>
            <a:srgbClr val="22D3EE">
              <a:alpha val="16000"/>
            </a:srgbClr>
          </a:solidFill>
          <a:ln w="12700">
            <a:solidFill>
              <a:srgbClr val="22D3EE">
                <a:alpha val="7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8" name="Text 6"/>
          <p:cNvSpPr/>
          <p:nvPr/>
        </p:nvSpPr>
        <p:spPr>
          <a:xfrm>
            <a:off x="786384" y="3977640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22D3EE"/>
                </a:solidFill>
              </a:rPr>
              <a:t>Prototype → alpha</a:t>
            </a:r>
            <a:endParaRPr lang="en-US" sz="720" dirty="0"/>
          </a:p>
        </p:txBody>
      </p:sp>
      <p:sp>
        <p:nvSpPr>
          <p:cNvPr id="9" name="Shape 7"/>
          <p:cNvSpPr/>
          <p:nvPr/>
        </p:nvSpPr>
        <p:spPr>
          <a:xfrm>
            <a:off x="2377440" y="3913632"/>
            <a:ext cx="1554480" cy="292608"/>
          </a:xfrm>
          <a:prstGeom prst="roundRect">
            <a:avLst>
              <a:gd name="adj" fmla="val 25000"/>
            </a:avLst>
          </a:prstGeom>
          <a:solidFill>
            <a:srgbClr val="60A5FA">
              <a:alpha val="16000"/>
            </a:srgbClr>
          </a:solidFill>
          <a:ln w="12700">
            <a:solidFill>
              <a:srgbClr val="60A5FA">
                <a:alpha val="7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2487168" y="3977640"/>
            <a:ext cx="13350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60A5FA"/>
                </a:solidFill>
              </a:rPr>
              <a:t>Music production</a:t>
            </a:r>
            <a:endParaRPr lang="en-US" sz="720" dirty="0"/>
          </a:p>
        </p:txBody>
      </p:sp>
      <p:sp>
        <p:nvSpPr>
          <p:cNvPr id="11" name="Shape 9"/>
          <p:cNvSpPr/>
          <p:nvPr/>
        </p:nvSpPr>
        <p:spPr>
          <a:xfrm>
            <a:off x="4096512" y="3913632"/>
            <a:ext cx="2011680" cy="292608"/>
          </a:xfrm>
          <a:prstGeom prst="roundRect">
            <a:avLst>
              <a:gd name="adj" fmla="val 25000"/>
            </a:avLst>
          </a:prstGeom>
          <a:solidFill>
            <a:srgbClr val="34D399">
              <a:alpha val="16000"/>
            </a:srgbClr>
          </a:solidFill>
          <a:ln w="12700">
            <a:solidFill>
              <a:srgbClr val="34D399">
                <a:alpha val="7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12" name="Text 10"/>
          <p:cNvSpPr/>
          <p:nvPr/>
        </p:nvSpPr>
        <p:spPr>
          <a:xfrm>
            <a:off x="4206240" y="3977640"/>
            <a:ext cx="1792224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20" b="1" dirty="0">
                <a:solidFill>
                  <a:srgbClr val="34D399"/>
                </a:solidFill>
              </a:rPr>
              <a:t>AI workflow automation</a:t>
            </a:r>
            <a:endParaRPr lang="en-US" sz="720" dirty="0"/>
          </a:p>
        </p:txBody>
      </p:sp>
      <p:sp>
        <p:nvSpPr>
          <p:cNvPr id="13" name="Text 11"/>
          <p:cNvSpPr/>
          <p:nvPr/>
        </p:nvSpPr>
        <p:spPr>
          <a:xfrm>
            <a:off x="676656" y="4800600"/>
            <a:ext cx="667512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8FAFC"/>
                </a:solidFill>
              </a:rPr>
              <a:t>Pre-seed ask: $150k–$200k for 7.5%–10% equity / SAFE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76656" y="5321808"/>
            <a:ext cx="6858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dirty="0">
                <a:solidFill>
                  <a:srgbClr val="94A3B8"/>
                </a:solidFill>
              </a:rPr>
              <a:t>Founder: Daniel Leib — Israeli producer, audio engineer, and AI workflow builder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8458200" y="914400"/>
            <a:ext cx="3246120" cy="4160520"/>
          </a:xfrm>
          <a:prstGeom prst="roundRect">
            <a:avLst>
              <a:gd name="adj" fmla="val 2817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  <p:txBody>
          <a:bodyPr/>
          <a:p/>
        </p:txBody>
      </p:sp>
      <p:sp>
        <p:nvSpPr>
          <p:cNvPr id="16" name="Shape 14"/>
          <p:cNvSpPr/>
          <p:nvPr/>
        </p:nvSpPr>
        <p:spPr>
          <a:xfrm>
            <a:off x="8458200" y="914400"/>
            <a:ext cx="3246120" cy="384048"/>
          </a:xfrm>
          <a:prstGeom prst="rect">
            <a:avLst/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</p:spPr>
        <p:txBody>
          <a:bodyPr/>
          <a:p/>
        </p:txBody>
      </p:sp>
      <p:sp>
        <p:nvSpPr>
          <p:cNvPr id="17" name="Shape 15"/>
          <p:cNvSpPr/>
          <p:nvPr/>
        </p:nvSpPr>
        <p:spPr>
          <a:xfrm>
            <a:off x="8668512" y="1600200"/>
            <a:ext cx="2606040" cy="219456"/>
          </a:xfrm>
          <a:prstGeom prst="rect">
            <a:avLst/>
          </a:prstGeom>
          <a:solidFill>
            <a:srgbClr val="22D3EE">
              <a:alpha val="70000"/>
            </a:srgbClr>
          </a:solidFill>
          <a:ln w="12700">
            <a:solidFill>
              <a:srgbClr val="1E293B"/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8668512" y="2103120"/>
            <a:ext cx="2606040" cy="219456"/>
          </a:xfrm>
          <a:prstGeom prst="rect">
            <a:avLst/>
          </a:prstGeom>
          <a:solidFill>
            <a:srgbClr val="60A5FA">
              <a:alpha val="70000"/>
            </a:srgbClr>
          </a:solidFill>
          <a:ln w="12700">
            <a:solidFill>
              <a:srgbClr val="1E293B"/>
            </a:solidFill>
            <a:prstDash val="solid"/>
          </a:ln>
        </p:spPr>
        <p:txBody>
          <a:bodyPr/>
          <a:p/>
        </p:txBody>
      </p:sp>
      <p:sp>
        <p:nvSpPr>
          <p:cNvPr id="19" name="Shape 17"/>
          <p:cNvSpPr/>
          <p:nvPr/>
        </p:nvSpPr>
        <p:spPr>
          <a:xfrm>
            <a:off x="8668512" y="2606040"/>
            <a:ext cx="2606040" cy="219456"/>
          </a:xfrm>
          <a:prstGeom prst="rect">
            <a:avLst/>
          </a:prstGeom>
          <a:solidFill>
            <a:srgbClr val="22D3EE">
              <a:alpha val="70000"/>
            </a:srgbClr>
          </a:solidFill>
          <a:ln w="12700">
            <a:solidFill>
              <a:srgbClr val="1E293B"/>
            </a:solidFill>
            <a:prstDash val="solid"/>
          </a:ln>
        </p:spPr>
        <p:txBody>
          <a:bodyPr/>
          <a:p/>
        </p:txBody>
      </p:sp>
      <p:sp>
        <p:nvSpPr>
          <p:cNvPr id="20" name="Shape 18"/>
          <p:cNvSpPr/>
          <p:nvPr/>
        </p:nvSpPr>
        <p:spPr>
          <a:xfrm>
            <a:off x="8668512" y="3108960"/>
            <a:ext cx="2606040" cy="219456"/>
          </a:xfrm>
          <a:prstGeom prst="rect">
            <a:avLst/>
          </a:prstGeom>
          <a:solidFill>
            <a:srgbClr val="60A5FA">
              <a:alpha val="70000"/>
            </a:srgbClr>
          </a:solidFill>
          <a:ln w="12700">
            <a:solidFill>
              <a:srgbClr val="1E293B"/>
            </a:solidFill>
            <a:prstDash val="solid"/>
          </a:ln>
        </p:spPr>
        <p:txBody>
          <a:bodyPr/>
          <a:p/>
        </p:txBody>
      </p:sp>
      <p:sp>
        <p:nvSpPr>
          <p:cNvPr id="21" name="Shape 19"/>
          <p:cNvSpPr/>
          <p:nvPr/>
        </p:nvSpPr>
        <p:spPr>
          <a:xfrm>
            <a:off x="8668512" y="3611880"/>
            <a:ext cx="2606040" cy="219456"/>
          </a:xfrm>
          <a:prstGeom prst="rect">
            <a:avLst/>
          </a:prstGeom>
          <a:solidFill>
            <a:srgbClr val="22D3EE">
              <a:alpha val="70000"/>
            </a:srgbClr>
          </a:solidFill>
          <a:ln w="12700">
            <a:solidFill>
              <a:srgbClr val="1E293B"/>
            </a:solidFill>
            <a:prstDash val="solid"/>
          </a:ln>
        </p:spPr>
        <p:txBody>
          <a:bodyPr/>
          <a:p/>
        </p:txBody>
      </p:sp>
      <p:sp>
        <p:nvSpPr>
          <p:cNvPr id="22" name="Shape 20"/>
          <p:cNvSpPr/>
          <p:nvPr/>
        </p:nvSpPr>
        <p:spPr>
          <a:xfrm>
            <a:off x="8732520" y="4526280"/>
            <a:ext cx="2697480" cy="384048"/>
          </a:xfrm>
          <a:prstGeom prst="roundRect">
            <a:avLst>
              <a:gd name="adj" fmla="val 14286"/>
            </a:avLst>
          </a:prstGeom>
          <a:solidFill>
            <a:srgbClr val="0B1220"/>
          </a:solidFill>
          <a:ln w="12700">
            <a:solidFill>
              <a:srgbClr val="22D3EE">
                <a:alpha val="70000"/>
              </a:srgbClr>
            </a:solidFill>
            <a:prstDash val="solid"/>
          </a:ln>
        </p:spPr>
        <p:txBody>
          <a:bodyPr/>
          <a:p/>
        </p:txBody>
      </p:sp>
      <p:sp>
        <p:nvSpPr>
          <p:cNvPr id="23" name="Text 21"/>
          <p:cNvSpPr/>
          <p:nvPr/>
        </p:nvSpPr>
        <p:spPr>
          <a:xfrm>
            <a:off x="8275320" y="5532120"/>
            <a:ext cx="324612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100" i="1" dirty="0">
                <a:solidFill>
                  <a:srgbClr val="CBD5E1"/>
                </a:solidFill>
              </a:rPr>
              <a:t>“Make the vocals warmer and teach me why.”</a:t>
            </a:r>
            <a:endParaRPr lang="en-US" sz="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  <p:pic>
        <p:nvPicPr>
          <p:cNvPr id="26" name="Picture 25" descr="daniel_cover_roun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20" y="1078992"/>
            <a:ext cx="2907792" cy="4361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GO-TO-MARKET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Go-to-market starts where trust is visible: demos, creators, and workflow wins.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685800" y="1298448"/>
            <a:ext cx="3383280" cy="3840480"/>
          </a:xfrm>
          <a:prstGeom prst="roundRect">
            <a:avLst>
              <a:gd name="adj" fmla="val 2162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85800" y="1298448"/>
            <a:ext cx="73152" cy="384048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14400" y="1463040"/>
            <a:ext cx="297180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1. Demo-led beta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14400" y="1828800"/>
            <a:ext cx="2971800" cy="31638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Run short livestream demos: “watch Prodart fix this vocal,” “finish a beat in 20 minutes,” “learn compression by doing.” Convert viewers into beta users.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4407408" y="1298448"/>
            <a:ext cx="3383280" cy="3840480"/>
          </a:xfrm>
          <a:prstGeom prst="roundRect">
            <a:avLst>
              <a:gd name="adj" fmla="val 2162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407408" y="1298448"/>
            <a:ext cx="73152" cy="384048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36008" y="1463040"/>
            <a:ext cx="297180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2. Creator wedge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636008" y="1828800"/>
            <a:ext cx="2971800" cy="31638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Recruit producers, vocalists, DAW beginners, and music schools. Offer founding-user pricing for feedback and content rights.</a:t>
            </a:r>
            <a:endParaRPr lang="en-US" sz="1020" dirty="0"/>
          </a:p>
        </p:txBody>
      </p:sp>
      <p:sp>
        <p:nvSpPr>
          <p:cNvPr id="12" name="Shape 10"/>
          <p:cNvSpPr/>
          <p:nvPr/>
        </p:nvSpPr>
        <p:spPr>
          <a:xfrm>
            <a:off x="8138160" y="1298448"/>
            <a:ext cx="3383280" cy="3840480"/>
          </a:xfrm>
          <a:prstGeom prst="roundRect">
            <a:avLst>
              <a:gd name="adj" fmla="val 2162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138160" y="1298448"/>
            <a:ext cx="73152" cy="384048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366760" y="1463040"/>
            <a:ext cx="297180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3. Proof loop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366760" y="1828800"/>
            <a:ext cx="2971800" cy="31638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Publish before/after audio, workflow clips, tutorials, and tester testimonials. Every demo becomes sales collateral.</a:t>
            </a:r>
            <a:endParaRPr lang="en-US" sz="1020" dirty="0"/>
          </a:p>
        </p:txBody>
      </p:sp>
      <p:sp>
        <p:nvSpPr>
          <p:cNvPr id="16" name="Text 14"/>
          <p:cNvSpPr/>
          <p:nvPr/>
        </p:nvSpPr>
        <p:spPr>
          <a:xfrm>
            <a:off x="1005840" y="5541264"/>
            <a:ext cx="10149840" cy="25603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350" b="1" dirty="0">
                <a:solidFill>
                  <a:srgbClr val="F8FAFC"/>
                </a:solidFill>
              </a:rPr>
              <a:t>Target first 90 days after funding: 50 closed-beta users, 10 strong testimonials, 3 demo videos, first paid beta conversions.</a:t>
            </a:r>
            <a:endParaRPr lang="en-US" sz="13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ROADMAP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12-month plan: alpha → paid beta → V1 launch.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731520" y="1600200"/>
            <a:ext cx="2743200" cy="3474720"/>
          </a:xfrm>
          <a:prstGeom prst="roundRect">
            <a:avLst>
              <a:gd name="adj" fmla="val 2667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31520" y="1600200"/>
            <a:ext cx="73152" cy="347472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60120" y="1764792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0–30 days</a:t>
            </a:r>
            <a:endParaRPr lang="en-US" sz="1300" dirty="0"/>
          </a:p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Package demo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60120" y="2130552"/>
            <a:ext cx="2331720" cy="27980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Company formation, deck/data room, 90-sec demo, screenshots, closed beta signup.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3502152" y="3291840"/>
            <a:ext cx="109728" cy="0"/>
          </a:xfrm>
          <a:prstGeom prst="line">
            <a:avLst/>
          </a:prstGeom>
          <a:noFill/>
          <a:ln w="25400">
            <a:solidFill>
              <a:srgbClr val="22D3EE"/>
            </a:solidFill>
            <a:prstDash val="solid"/>
            <a:headEnd type="none"/>
            <a:tailEnd type="triangle"/>
          </a:ln>
        </p:spPr>
      </p:sp>
      <p:sp>
        <p:nvSpPr>
          <p:cNvPr id="9" name="Shape 7"/>
          <p:cNvSpPr/>
          <p:nvPr/>
        </p:nvSpPr>
        <p:spPr>
          <a:xfrm>
            <a:off x="3639312" y="1600200"/>
            <a:ext cx="2743200" cy="3474720"/>
          </a:xfrm>
          <a:prstGeom prst="roundRect">
            <a:avLst>
              <a:gd name="adj" fmla="val 2667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639312" y="1600200"/>
            <a:ext cx="73152" cy="3474720"/>
          </a:xfrm>
          <a:prstGeom prst="rect">
            <a:avLst/>
          </a:prstGeom>
          <a:solidFill>
            <a:srgbClr val="60A5FA"/>
          </a:solidFill>
          <a:ln w="12700">
            <a:solidFill>
              <a:srgbClr val="60A5F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867912" y="1764792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30–90 days</a:t>
            </a:r>
            <a:endParaRPr lang="en-US" sz="1300" dirty="0"/>
          </a:p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Alpha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867912" y="2130552"/>
            <a:ext cx="2331720" cy="27980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Safe reversible DAW actions, learning mode, first workflows for generation, mix, master, export.</a:t>
            </a:r>
            <a:endParaRPr lang="en-US" sz="1020" dirty="0"/>
          </a:p>
        </p:txBody>
      </p:sp>
      <p:sp>
        <p:nvSpPr>
          <p:cNvPr id="13" name="Shape 11"/>
          <p:cNvSpPr/>
          <p:nvPr/>
        </p:nvSpPr>
        <p:spPr>
          <a:xfrm>
            <a:off x="6409944" y="3291840"/>
            <a:ext cx="109728" cy="0"/>
          </a:xfrm>
          <a:prstGeom prst="line">
            <a:avLst/>
          </a:prstGeom>
          <a:noFill/>
          <a:ln w="25400">
            <a:solidFill>
              <a:srgbClr val="60A5FA"/>
            </a:solidFill>
            <a:prstDash val="solid"/>
            <a:headEnd type="none"/>
            <a:tailEnd type="triangle"/>
          </a:ln>
        </p:spPr>
      </p:sp>
      <p:sp>
        <p:nvSpPr>
          <p:cNvPr id="14" name="Shape 12"/>
          <p:cNvSpPr/>
          <p:nvPr/>
        </p:nvSpPr>
        <p:spPr>
          <a:xfrm>
            <a:off x="6547104" y="1600200"/>
            <a:ext cx="2743200" cy="3474720"/>
          </a:xfrm>
          <a:prstGeom prst="roundRect">
            <a:avLst>
              <a:gd name="adj" fmla="val 2667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547104" y="1600200"/>
            <a:ext cx="73152" cy="347472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775704" y="1764792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3–6 months</a:t>
            </a:r>
            <a:endParaRPr lang="en-US" sz="1300" dirty="0"/>
          </a:p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Closed beta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6775704" y="2130552"/>
            <a:ext cx="2331720" cy="27980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50–150 testers, usage analytics, tester quotes, first paid pilots, DAW-specific onboarding.</a:t>
            </a:r>
            <a:endParaRPr lang="en-US" sz="1020" dirty="0"/>
          </a:p>
        </p:txBody>
      </p:sp>
      <p:sp>
        <p:nvSpPr>
          <p:cNvPr id="18" name="Shape 16"/>
          <p:cNvSpPr/>
          <p:nvPr/>
        </p:nvSpPr>
        <p:spPr>
          <a:xfrm>
            <a:off x="9317736" y="3291840"/>
            <a:ext cx="109728" cy="0"/>
          </a:xfrm>
          <a:prstGeom prst="line">
            <a:avLst/>
          </a:prstGeom>
          <a:noFill/>
          <a:ln w="25400">
            <a:solidFill>
              <a:srgbClr val="34D399"/>
            </a:solidFill>
            <a:prstDash val="solid"/>
            <a:headEnd type="none"/>
            <a:tailEnd type="triangle"/>
          </a:ln>
        </p:spPr>
      </p:sp>
      <p:sp>
        <p:nvSpPr>
          <p:cNvPr id="19" name="Shape 17"/>
          <p:cNvSpPr/>
          <p:nvPr/>
        </p:nvSpPr>
        <p:spPr>
          <a:xfrm>
            <a:off x="9454896" y="1600200"/>
            <a:ext cx="2743200" cy="3474720"/>
          </a:xfrm>
          <a:prstGeom prst="roundRect">
            <a:avLst>
              <a:gd name="adj" fmla="val 2667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9454896" y="1600200"/>
            <a:ext cx="73152" cy="347472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9683496" y="1764792"/>
            <a:ext cx="23317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6–12 months</a:t>
            </a:r>
            <a:endParaRPr lang="en-US" sz="1300" dirty="0"/>
          </a:p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Paid V1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9683496" y="2130552"/>
            <a:ext cx="2331720" cy="27980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Subscription tiers, onboarding funnel, creator content engine, support docs, investor update metrics.</a:t>
            </a:r>
            <a:endParaRPr lang="en-US" sz="1020" dirty="0"/>
          </a:p>
        </p:txBody>
      </p:sp>
      <p:sp>
        <p:nvSpPr>
          <p:cNvPr id="23" name="Text 21"/>
          <p:cNvSpPr/>
          <p:nvPr/>
        </p:nvSpPr>
        <p:spPr>
          <a:xfrm>
            <a:off x="914400" y="5532120"/>
            <a:ext cx="1033272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8FAFC"/>
                </a:solidFill>
              </a:rPr>
              <a:t>Main fundable milestone: prove that users will pay monthly for a DAW assistant that finishes work and teaches skill.</a:t>
            </a:r>
            <a:endParaRPr lang="en-US" sz="15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TEAM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Founder-market fit: music production + AI workflow building.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2743200" y="1417320"/>
            <a:ext cx="4297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5F8FF"/>
                </a:solidFill>
              </a:rPr>
              <a:t>Daniel Leib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2761488" y="1874520"/>
            <a:ext cx="6583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sz="1300">
                <a:solidFill>
                  <a:srgbClr val="9BA5B4"/>
                </a:solidFill>
              </a:rPr>
              <a:t>Founder — producer, audio engineer, DAW workflow specialist, AI product builder</a:t>
            </a:r>
            <a:endParaRPr lang="en-US" sz="1250" dirty="0"/>
          </a:p>
        </p:txBody>
      </p:sp>
      <p:sp>
        <p:nvSpPr>
          <p:cNvPr id="8" name="Text 6"/>
          <p:cNvSpPr/>
          <p:nvPr/>
        </p:nvSpPr>
        <p:spPr>
          <a:xfrm>
            <a:off x="2788920" y="2450592"/>
            <a:ext cx="8046720" cy="1645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pPr indent="0" marL="0">
              <a:buNone/>
            </a:pPr>
            <a:r>
              <a:rPr sz="1500">
                <a:solidFill>
                  <a:srgbClr val="CDD6E2"/>
                </a:solidFill>
              </a:rPr>
              <a:t>Professional background in recording, production, mixing, mastering, and DAW workflows.</a:t>
            </a:r>
            <a:endParaRPr lang="en-US" sz="1120" dirty="0"/>
          </a:p>
          <a:p>
            <a:r>
              <a:rPr sz="1500">
                <a:solidFill>
                  <a:srgbClr val="CDD6E2"/>
                </a:solidFill>
              </a:rPr>
              <a:t/>
            </a:r>
          </a:p>
          <a:p>
            <a:r>
              <a:rPr sz="1500">
                <a:solidFill>
                  <a:srgbClr val="CDD6E2"/>
                </a:solidFill>
              </a:rPr>
              <a:t>Built prototype through intensive AI-assisted product iteration and hands-on music-production testing.</a:t>
            </a:r>
          </a:p>
          <a:p>
            <a:r>
              <a:rPr sz="1500">
                <a:solidFill>
                  <a:srgbClr val="CDD6E2"/>
                </a:solidFill>
              </a:rPr>
              <a:t/>
            </a:r>
          </a:p>
          <a:p>
            <a:r>
              <a:rPr sz="1500">
                <a:solidFill>
                  <a:srgbClr val="CDD6E2"/>
                </a:solidFill>
              </a:rPr>
              <a:t>Unique lens: understands both the creative pain of musicians and the systems logic needed for automation.</a:t>
            </a:r>
          </a:p>
          <a:p>
            <a:r>
              <a:rPr sz="1500">
                <a:solidFill>
                  <a:srgbClr val="CDD6E2"/>
                </a:solidFill>
              </a:rPr>
              <a:t/>
            </a:r>
          </a:p>
          <a:p>
            <a:r>
              <a:rPr sz="1500">
                <a:solidFill>
                  <a:srgbClr val="CDD6E2"/>
                </a:solidFill>
              </a:rPr>
              <a:t>Current structure: Israeli sole-proprietor; funding round will support proper startup entity setup.</a:t>
            </a:r>
          </a:p>
        </p:txBody>
      </p:sp>
      <p:sp>
        <p:nvSpPr>
          <p:cNvPr id="9" name="Shape 7"/>
          <p:cNvSpPr/>
          <p:nvPr/>
        </p:nvSpPr>
        <p:spPr>
          <a:xfrm>
            <a:off x="868680" y="4526280"/>
            <a:ext cx="3291840" cy="1005840"/>
          </a:xfrm>
          <a:prstGeom prst="roundRect">
            <a:avLst>
              <a:gd name="adj" fmla="val 7273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  <p:txBody>
          <a:bodyPr/>
          <a:p/>
        </p:txBody>
      </p:sp>
      <p:sp>
        <p:nvSpPr>
          <p:cNvPr id="10" name="Shape 8"/>
          <p:cNvSpPr/>
          <p:nvPr/>
        </p:nvSpPr>
        <p:spPr>
          <a:xfrm>
            <a:off x="868680" y="4526280"/>
            <a:ext cx="73152" cy="100584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  <p:txBody>
          <a:bodyPr/>
          <a:p/>
        </p:txBody>
      </p:sp>
      <p:sp>
        <p:nvSpPr>
          <p:cNvPr id="11" name="Text 9"/>
          <p:cNvSpPr/>
          <p:nvPr/>
        </p:nvSpPr>
        <p:spPr>
          <a:xfrm>
            <a:off x="1097280" y="4690872"/>
            <a:ext cx="28803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Hiring plan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097280" y="5056632"/>
            <a:ext cx="2880360" cy="3291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CDD6E2"/>
                </a:solidFill>
              </a:rPr>
              <a:t>1 DAW/plugin engineer + 1 AI/product engineer + part-time designer/marketing operator.</a:t>
            </a:r>
            <a:endParaRPr lang="en-US" sz="1020" dirty="0"/>
          </a:p>
        </p:txBody>
      </p:sp>
      <p:sp>
        <p:nvSpPr>
          <p:cNvPr id="13" name="Shape 11"/>
          <p:cNvSpPr/>
          <p:nvPr/>
        </p:nvSpPr>
        <p:spPr>
          <a:xfrm>
            <a:off x="4434840" y="4526280"/>
            <a:ext cx="3291840" cy="1005840"/>
          </a:xfrm>
          <a:prstGeom prst="roundRect">
            <a:avLst>
              <a:gd name="adj" fmla="val 7273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  <p:txBody>
          <a:bodyPr/>
          <a:p/>
        </p:txBody>
      </p:sp>
      <p:sp>
        <p:nvSpPr>
          <p:cNvPr id="14" name="Shape 12"/>
          <p:cNvSpPr/>
          <p:nvPr/>
        </p:nvSpPr>
        <p:spPr>
          <a:xfrm>
            <a:off x="4434840" y="4526280"/>
            <a:ext cx="73152" cy="100584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  <p:txBody>
          <a:bodyPr/>
          <a:p/>
        </p:txBody>
      </p:sp>
      <p:sp>
        <p:nvSpPr>
          <p:cNvPr id="15" name="Text 13"/>
          <p:cNvSpPr/>
          <p:nvPr/>
        </p:nvSpPr>
        <p:spPr>
          <a:xfrm>
            <a:off x="4663440" y="4690872"/>
            <a:ext cx="28803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Advisor gap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663440" y="5056632"/>
            <a:ext cx="2880360" cy="3291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CDD6E2"/>
                </a:solidFill>
              </a:rPr>
              <a:t>Need music-tech advisor, legal/company formation, and first VC/operator mentor.</a:t>
            </a:r>
            <a:endParaRPr lang="en-US" sz="1020" dirty="0"/>
          </a:p>
        </p:txBody>
      </p:sp>
      <p:sp>
        <p:nvSpPr>
          <p:cNvPr id="17" name="Shape 15"/>
          <p:cNvSpPr/>
          <p:nvPr/>
        </p:nvSpPr>
        <p:spPr>
          <a:xfrm>
            <a:off x="8001000" y="4526280"/>
            <a:ext cx="3291840" cy="1005840"/>
          </a:xfrm>
          <a:prstGeom prst="roundRect">
            <a:avLst>
              <a:gd name="adj" fmla="val 7273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  <p:txBody>
          <a:bodyPr/>
          <a:p/>
        </p:txBody>
      </p:sp>
      <p:sp>
        <p:nvSpPr>
          <p:cNvPr id="18" name="Shape 16"/>
          <p:cNvSpPr/>
          <p:nvPr/>
        </p:nvSpPr>
        <p:spPr>
          <a:xfrm>
            <a:off x="8001000" y="4526280"/>
            <a:ext cx="73152" cy="100584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  <p:txBody>
          <a:bodyPr/>
          <a:p/>
        </p:txBody>
      </p:sp>
      <p:sp>
        <p:nvSpPr>
          <p:cNvPr id="19" name="Text 17"/>
          <p:cNvSpPr/>
          <p:nvPr/>
        </p:nvSpPr>
        <p:spPr>
          <a:xfrm>
            <a:off x="8229600" y="4690872"/>
            <a:ext cx="28803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Investor value-add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8229600" y="5056632"/>
            <a:ext cx="2880360" cy="3291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CDD6E2"/>
                </a:solidFill>
              </a:rPr>
              <a:t>Capital + introductions to music-tech founders, creators, and DAW/plugin ecosystem.</a:t>
            </a:r>
            <a:endParaRPr lang="en-US" sz="10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  <p:pic>
        <p:nvPicPr>
          <p:cNvPr id="26" name="Picture 25" descr="daniel_circ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225296"/>
            <a:ext cx="1737360" cy="1737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FUNDING ASK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sz="2300">
                <a:solidFill>
                  <a:srgbClr val="EBF1FA"/>
                </a:solidFill>
              </a:rPr>
              <a:t>Raising $150k–$200k to turn a private prototype into alpha, paid beta, and first revenue.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777240" y="1325880"/>
            <a:ext cx="4114800" cy="4160520"/>
          </a:xfrm>
          <a:prstGeom prst="roundRect">
            <a:avLst>
              <a:gd name="adj" fmla="val 2667"/>
            </a:avLst>
          </a:prstGeom>
          <a:solidFill>
            <a:srgbClr val="06111D"/>
          </a:solidFill>
          <a:ln w="16510">
            <a:solidFill>
              <a:srgbClr val="22D3EE"/>
            </a:solidFill>
            <a:prstDash val="solid"/>
          </a:ln>
        </p:spPr>
        <p:txBody>
          <a:bodyPr/>
          <a:p/>
        </p:txBody>
      </p:sp>
      <p:sp>
        <p:nvSpPr>
          <p:cNvPr id="5" name="Text 3"/>
          <p:cNvSpPr/>
          <p:nvPr/>
        </p:nvSpPr>
        <p:spPr>
          <a:xfrm>
            <a:off x="1005840" y="1691640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2DDCF5"/>
                </a:solidFill>
              </a:rPr>
              <a:t>$150k–$200k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1097280" y="2514600"/>
            <a:ext cx="3474720" cy="5943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5F8FF"/>
                </a:solidFill>
              </a:rPr>
              <a:t>for 7.5%–10% equity</a:t>
            </a:r>
            <a:endParaRPr lang="en-US" sz="1600" dirty="0"/>
          </a:p>
          <a:p>
            <a:pPr algn="ctr" indent="0" marL="0">
              <a:buNone/>
            </a:pPr>
            <a:r>
              <a:rPr lang="en-US" sz="2000" b="1" dirty="0">
                <a:solidFill>
                  <a:srgbClr val="F5F8FF"/>
                </a:solidFill>
              </a:rPr>
              <a:t>or SAFE structure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143000" y="3273552"/>
            <a:ext cx="34290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sz="1200" b="1">
                <a:solidFill>
                  <a:srgbClr val="CDD6E2"/>
                </a:solidFill>
              </a:rPr>
              <a:t>Pre-seed equity or SAFE</a:t>
            </a:r>
            <a:endParaRPr lang="en-US" sz="850" dirty="0"/>
          </a:p>
        </p:txBody>
      </p:sp>
      <p:sp>
        <p:nvSpPr>
          <p:cNvPr id="8" name="Text 6"/>
          <p:cNvSpPr/>
          <p:nvPr/>
        </p:nvSpPr>
        <p:spPr>
          <a:xfrm>
            <a:off x="1097280" y="3886200"/>
            <a:ext cx="347472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sz="1300">
                <a:solidFill>
                  <a:srgbClr val="CDD6E2"/>
                </a:solidFill>
              </a:rPr>
              <a:t>Goal: 12 months of focused product development, beta validation, company formation, and first revenue.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5532120" y="1444752"/>
            <a:ext cx="2011680" cy="164592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5532120" y="169164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8FF"/>
                </a:solidFill>
              </a:rPr>
              <a:t>Engineering / contractors</a:t>
            </a:r>
            <a:endParaRPr lang="en-US" sz="880" dirty="0"/>
          </a:p>
        </p:txBody>
      </p:sp>
      <p:sp>
        <p:nvSpPr>
          <p:cNvPr id="11" name="Text 9"/>
          <p:cNvSpPr/>
          <p:nvPr/>
        </p:nvSpPr>
        <p:spPr>
          <a:xfrm>
            <a:off x="7909560" y="1691640"/>
            <a:ext cx="594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1E8F2"/>
                </a:solidFill>
              </a:rPr>
              <a:t>45%</a:t>
            </a:r>
            <a:endParaRPr lang="en-US" sz="880" dirty="0"/>
          </a:p>
        </p:txBody>
      </p:sp>
      <p:sp>
        <p:nvSpPr>
          <p:cNvPr id="12" name="Text 10"/>
          <p:cNvSpPr/>
          <p:nvPr/>
        </p:nvSpPr>
        <p:spPr>
          <a:xfrm>
            <a:off x="8641080" y="169164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A0AAB9"/>
                </a:solidFill>
              </a:rPr>
              <a:t>DAW integration, AI assistant, plugin/control layer</a:t>
            </a:r>
            <a:endParaRPr lang="en-US" sz="760" dirty="0"/>
          </a:p>
        </p:txBody>
      </p:sp>
      <p:sp>
        <p:nvSpPr>
          <p:cNvPr id="13" name="Shape 11"/>
          <p:cNvSpPr/>
          <p:nvPr/>
        </p:nvSpPr>
        <p:spPr>
          <a:xfrm>
            <a:off x="5532120" y="2084832"/>
            <a:ext cx="894080" cy="164592"/>
          </a:xfrm>
          <a:prstGeom prst="rect">
            <a:avLst/>
          </a:prstGeom>
          <a:solidFill>
            <a:srgbClr val="60A5FA"/>
          </a:solidFill>
          <a:ln w="12700">
            <a:solidFill>
              <a:srgbClr val="60A5FA"/>
            </a:solidFill>
            <a:prstDash val="solid"/>
          </a:ln>
        </p:spPr>
        <p:txBody>
          <a:bodyPr/>
          <a:p/>
        </p:txBody>
      </p:sp>
      <p:sp>
        <p:nvSpPr>
          <p:cNvPr id="14" name="Text 12"/>
          <p:cNvSpPr/>
          <p:nvPr/>
        </p:nvSpPr>
        <p:spPr>
          <a:xfrm>
            <a:off x="5532120" y="233172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8FF"/>
                </a:solidFill>
              </a:rPr>
              <a:t>Cloud AI + compute</a:t>
            </a:r>
            <a:endParaRPr lang="en-US" sz="880" dirty="0"/>
          </a:p>
        </p:txBody>
      </p:sp>
      <p:sp>
        <p:nvSpPr>
          <p:cNvPr id="15" name="Text 13"/>
          <p:cNvSpPr/>
          <p:nvPr/>
        </p:nvSpPr>
        <p:spPr>
          <a:xfrm>
            <a:off x="7909560" y="2331720"/>
            <a:ext cx="594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1E8F2"/>
                </a:solidFill>
              </a:rPr>
              <a:t>20%</a:t>
            </a:r>
            <a:endParaRPr lang="en-US" sz="880" dirty="0"/>
          </a:p>
        </p:txBody>
      </p:sp>
      <p:sp>
        <p:nvSpPr>
          <p:cNvPr id="16" name="Text 14"/>
          <p:cNvSpPr/>
          <p:nvPr/>
        </p:nvSpPr>
        <p:spPr>
          <a:xfrm>
            <a:off x="8641080" y="233172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A0AAB9"/>
                </a:solidFill>
              </a:rPr>
              <a:t>model/API usage, GPU testing, hosting</a:t>
            </a:r>
            <a:endParaRPr lang="en-US" sz="760" dirty="0"/>
          </a:p>
        </p:txBody>
      </p:sp>
      <p:sp>
        <p:nvSpPr>
          <p:cNvPr id="17" name="Shape 15"/>
          <p:cNvSpPr/>
          <p:nvPr/>
        </p:nvSpPr>
        <p:spPr>
          <a:xfrm>
            <a:off x="5532120" y="2724912"/>
            <a:ext cx="447040" cy="164592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  <p:txBody>
          <a:bodyPr/>
          <a:p/>
        </p:txBody>
      </p:sp>
      <p:sp>
        <p:nvSpPr>
          <p:cNvPr id="18" name="Text 16"/>
          <p:cNvSpPr/>
          <p:nvPr/>
        </p:nvSpPr>
        <p:spPr>
          <a:xfrm>
            <a:off x="5532120" y="297180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8FF"/>
                </a:solidFill>
              </a:rPr>
              <a:t>Hardware</a:t>
            </a:r>
            <a:endParaRPr lang="en-US" sz="880" dirty="0"/>
          </a:p>
        </p:txBody>
      </p:sp>
      <p:sp>
        <p:nvSpPr>
          <p:cNvPr id="19" name="Text 17"/>
          <p:cNvSpPr/>
          <p:nvPr/>
        </p:nvSpPr>
        <p:spPr>
          <a:xfrm>
            <a:off x="7909560" y="2971800"/>
            <a:ext cx="594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1E8F2"/>
                </a:solidFill>
              </a:rPr>
              <a:t>10%</a:t>
            </a:r>
            <a:endParaRPr lang="en-US" sz="880" dirty="0"/>
          </a:p>
        </p:txBody>
      </p:sp>
      <p:sp>
        <p:nvSpPr>
          <p:cNvPr id="20" name="Text 18"/>
          <p:cNvSpPr/>
          <p:nvPr/>
        </p:nvSpPr>
        <p:spPr>
          <a:xfrm>
            <a:off x="8641080" y="297180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A0AAB9"/>
                </a:solidFill>
              </a:rPr>
              <a:t>laptop + GPU workstation</a:t>
            </a:r>
            <a:endParaRPr lang="en-US" sz="760" dirty="0"/>
          </a:p>
        </p:txBody>
      </p:sp>
      <p:sp>
        <p:nvSpPr>
          <p:cNvPr id="21" name="Shape 19"/>
          <p:cNvSpPr/>
          <p:nvPr/>
        </p:nvSpPr>
        <p:spPr>
          <a:xfrm>
            <a:off x="5532120" y="3364992"/>
            <a:ext cx="447040" cy="164592"/>
          </a:xfrm>
          <a:prstGeom prst="rect">
            <a:avLst/>
          </a:prstGeom>
          <a:solidFill>
            <a:srgbClr val="F472B6"/>
          </a:solidFill>
          <a:ln w="12700">
            <a:solidFill>
              <a:srgbClr val="F472B6"/>
            </a:solidFill>
            <a:prstDash val="solid"/>
          </a:ln>
        </p:spPr>
        <p:txBody>
          <a:bodyPr/>
          <a:p/>
        </p:txBody>
      </p:sp>
      <p:sp>
        <p:nvSpPr>
          <p:cNvPr id="22" name="Text 20"/>
          <p:cNvSpPr/>
          <p:nvPr/>
        </p:nvSpPr>
        <p:spPr>
          <a:xfrm>
            <a:off x="5532120" y="361188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8FF"/>
                </a:solidFill>
              </a:rPr>
              <a:t>Marketing / demos</a:t>
            </a:r>
            <a:endParaRPr lang="en-US" sz="880" dirty="0"/>
          </a:p>
        </p:txBody>
      </p:sp>
      <p:sp>
        <p:nvSpPr>
          <p:cNvPr id="23" name="Text 21"/>
          <p:cNvSpPr/>
          <p:nvPr/>
        </p:nvSpPr>
        <p:spPr>
          <a:xfrm>
            <a:off x="7909560" y="3611880"/>
            <a:ext cx="594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1E8F2"/>
                </a:solidFill>
              </a:rPr>
              <a:t>10%</a:t>
            </a:r>
            <a:endParaRPr lang="en-US" sz="880" dirty="0"/>
          </a:p>
        </p:txBody>
      </p:sp>
      <p:sp>
        <p:nvSpPr>
          <p:cNvPr id="24" name="Text 22"/>
          <p:cNvSpPr/>
          <p:nvPr/>
        </p:nvSpPr>
        <p:spPr>
          <a:xfrm>
            <a:off x="8641080" y="361188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A0AAB9"/>
                </a:solidFill>
              </a:rPr>
              <a:t>creator demos, ads, beta funnel</a:t>
            </a:r>
            <a:endParaRPr lang="en-US" sz="760" dirty="0"/>
          </a:p>
        </p:txBody>
      </p:sp>
      <p:sp>
        <p:nvSpPr>
          <p:cNvPr id="25" name="Shape 23"/>
          <p:cNvSpPr/>
          <p:nvPr/>
        </p:nvSpPr>
        <p:spPr>
          <a:xfrm>
            <a:off x="5532120" y="4005072"/>
            <a:ext cx="447040" cy="164592"/>
          </a:xfrm>
          <a:prstGeom prst="rect">
            <a:avLst/>
          </a:prstGeom>
          <a:solidFill>
            <a:srgbClr val="A78BFA"/>
          </a:solidFill>
          <a:ln w="12700">
            <a:solidFill>
              <a:srgbClr val="A78BFA"/>
            </a:solidFill>
            <a:prstDash val="solid"/>
          </a:ln>
        </p:spPr>
        <p:txBody>
          <a:bodyPr/>
          <a:p/>
        </p:txBody>
      </p:sp>
      <p:sp>
        <p:nvSpPr>
          <p:cNvPr id="26" name="Text 24"/>
          <p:cNvSpPr/>
          <p:nvPr/>
        </p:nvSpPr>
        <p:spPr>
          <a:xfrm>
            <a:off x="5532120" y="425196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8FF"/>
                </a:solidFill>
              </a:rPr>
              <a:t>Legal / workspace / ops</a:t>
            </a:r>
            <a:endParaRPr lang="en-US" sz="880" dirty="0"/>
          </a:p>
        </p:txBody>
      </p:sp>
      <p:sp>
        <p:nvSpPr>
          <p:cNvPr id="27" name="Text 25"/>
          <p:cNvSpPr/>
          <p:nvPr/>
        </p:nvSpPr>
        <p:spPr>
          <a:xfrm>
            <a:off x="7909560" y="4251960"/>
            <a:ext cx="594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1E8F2"/>
                </a:solidFill>
              </a:rPr>
              <a:t>10%</a:t>
            </a:r>
            <a:endParaRPr lang="en-US" sz="880" dirty="0"/>
          </a:p>
        </p:txBody>
      </p:sp>
      <p:sp>
        <p:nvSpPr>
          <p:cNvPr id="28" name="Text 26"/>
          <p:cNvSpPr/>
          <p:nvPr/>
        </p:nvSpPr>
        <p:spPr>
          <a:xfrm>
            <a:off x="8641080" y="425196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A0AAB9"/>
                </a:solidFill>
              </a:rPr>
              <a:t>company setup, workspace, accounting</a:t>
            </a:r>
            <a:endParaRPr lang="en-US" sz="760" dirty="0"/>
          </a:p>
        </p:txBody>
      </p:sp>
      <p:sp>
        <p:nvSpPr>
          <p:cNvPr id="29" name="Shape 27"/>
          <p:cNvSpPr/>
          <p:nvPr/>
        </p:nvSpPr>
        <p:spPr>
          <a:xfrm>
            <a:off x="5532120" y="4645152"/>
            <a:ext cx="223520" cy="164592"/>
          </a:xfrm>
          <a:prstGeom prst="rect">
            <a:avLst/>
          </a:prstGeom>
          <a:solidFill>
            <a:srgbClr val="94A3B8"/>
          </a:solidFill>
          <a:ln w="12700">
            <a:solidFill>
              <a:srgbClr val="94A3B8"/>
            </a:solidFill>
            <a:prstDash val="solid"/>
          </a:ln>
        </p:spPr>
        <p:txBody>
          <a:bodyPr/>
          <a:p/>
        </p:txBody>
      </p:sp>
      <p:sp>
        <p:nvSpPr>
          <p:cNvPr id="30" name="Text 28"/>
          <p:cNvSpPr/>
          <p:nvPr/>
        </p:nvSpPr>
        <p:spPr>
          <a:xfrm>
            <a:off x="5532120" y="489204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5F8FF"/>
                </a:solidFill>
              </a:rPr>
              <a:t>Contingency</a:t>
            </a:r>
            <a:endParaRPr lang="en-US" sz="880" dirty="0"/>
          </a:p>
        </p:txBody>
      </p:sp>
      <p:sp>
        <p:nvSpPr>
          <p:cNvPr id="31" name="Text 29"/>
          <p:cNvSpPr/>
          <p:nvPr/>
        </p:nvSpPr>
        <p:spPr>
          <a:xfrm>
            <a:off x="7909560" y="4892040"/>
            <a:ext cx="594360" cy="1645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b="1" dirty="0">
                <a:solidFill>
                  <a:srgbClr val="E1E8F2"/>
                </a:solidFill>
              </a:rPr>
              <a:t>5%</a:t>
            </a:r>
            <a:endParaRPr lang="en-US" sz="880" dirty="0"/>
          </a:p>
        </p:txBody>
      </p:sp>
      <p:sp>
        <p:nvSpPr>
          <p:cNvPr id="32" name="Text 30"/>
          <p:cNvSpPr/>
          <p:nvPr/>
        </p:nvSpPr>
        <p:spPr>
          <a:xfrm>
            <a:off x="8641080" y="4892040"/>
            <a:ext cx="24231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900" dirty="0">
                <a:solidFill>
                  <a:srgbClr val="A0AAB9"/>
                </a:solidFill>
              </a:rPr>
              <a:t>buffer</a:t>
            </a:r>
            <a:endParaRPr lang="en-US" sz="76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PRODART WINS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Investment thesis: the DAW needs an AI-native operating layer.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777240" y="1417320"/>
            <a:ext cx="3246120" cy="324612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" y="1417320"/>
            <a:ext cx="73152" cy="324612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05840" y="1581912"/>
            <a:ext cx="28346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Validated direction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005840" y="1947672"/>
            <a:ext cx="2834640" cy="25694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Major players are adding AI into production workflows; research is proving natural-language DAW control is feasible.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4480560" y="1417320"/>
            <a:ext cx="3246120" cy="324612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480560" y="1417320"/>
            <a:ext cx="73152" cy="324612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709160" y="1581912"/>
            <a:ext cx="28346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Clear product wedge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709160" y="1947672"/>
            <a:ext cx="2834640" cy="25694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Start with painful creator workflows: finishing tracks, mixing, mastering, setup, and learning.</a:t>
            </a:r>
            <a:endParaRPr lang="en-US" sz="1020" dirty="0"/>
          </a:p>
        </p:txBody>
      </p:sp>
      <p:sp>
        <p:nvSpPr>
          <p:cNvPr id="12" name="Shape 10"/>
          <p:cNvSpPr/>
          <p:nvPr/>
        </p:nvSpPr>
        <p:spPr>
          <a:xfrm>
            <a:off x="8183880" y="1417320"/>
            <a:ext cx="3246120" cy="324612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183880" y="1417320"/>
            <a:ext cx="73152" cy="324612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412480" y="1581912"/>
            <a:ext cx="28346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Founder insight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412480" y="1947672"/>
            <a:ext cx="2834640" cy="25694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Built by a producer who feels the workflow pain directly and can turn real studio logic into software behavior.</a:t>
            </a:r>
            <a:endParaRPr lang="en-US" sz="1020" dirty="0"/>
          </a:p>
        </p:txBody>
      </p:sp>
      <p:sp>
        <p:nvSpPr>
          <p:cNvPr id="16" name="Text 14"/>
          <p:cNvSpPr/>
          <p:nvPr/>
        </p:nvSpPr>
        <p:spPr>
          <a:xfrm>
            <a:off x="914400" y="5257800"/>
            <a:ext cx="10378440" cy="43891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F8FAFC"/>
                </a:solidFill>
              </a:rPr>
              <a:t>Prodart turns every DAW into a teachable, automatable studio — without forcing creators to abandon their tools.</a:t>
            </a:r>
            <a:endParaRPr lang="en-US" sz="19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APPENDIX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sz="2300">
                <a:solidFill>
                  <a:srgbClr val="EBF1FA"/>
                </a:solidFill>
              </a:rPr>
              <a:t>Appendix: source notes and current diligence status.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731520" y="1234440"/>
            <a:ext cx="512064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5F8FF"/>
                </a:solidFill>
              </a:rPr>
              <a:t>Sources used for market / competitive context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749808" y="1572768"/>
            <a:ext cx="5806440" cy="3108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r>
              <a:rPr lang="en-US" sz="1000" dirty="0">
                <a:solidFill>
                  <a:srgbClr val="CDD6E2"/>
                </a:solidFill>
              </a:rPr>
              <a:t>Grand View Research — Digital Audio Workstation market: $4.394B in 2025; projected $8.851B by 2033.</a:t>
            </a:r>
            <a:pPr indent="0" marL="0">
              <a:buNone/>
            </a:pPr>
            <a:r>
              <a:rPr lang="en-US" sz="1000" dirty="0">
                <a:solidFill>
                  <a:srgbClr val="CDD6E2"/>
                </a:solidFill>
              </a:rPr>
              <a:t>
</a:t>
            </a:r>
            <a:endParaRPr lang="en-US" sz="770" dirty="0"/>
          </a:p>
          <a:p>
            <a:pPr marL="152400" indent="-152400">
              <a:buSzPct val="100000"/>
              <a:buChar char="•"/>
            </a:pPr>
            <a:r>
              <a:rPr lang="en-US" sz="1000" dirty="0">
                <a:solidFill>
                  <a:srgbClr val="CDD6E2"/>
                </a:solidFill>
              </a:rPr>
              <a:t>The Business Research Company — Music Production Software market: $1.53B in 2025; $2.02B projected by 2030.</a:t>
            </a:r>
            <a:pPr indent="0" marL="0">
              <a:buNone/>
            </a:pPr>
            <a:r>
              <a:rPr lang="en-US" sz="1000" dirty="0">
                <a:solidFill>
                  <a:srgbClr val="CDD6E2"/>
                </a:solidFill>
              </a:rPr>
              <a:t>
</a:t>
            </a:r>
            <a:endParaRPr lang="en-US" sz="770" dirty="0"/>
          </a:p>
          <a:p>
            <a:pPr marL="152400" indent="-152400">
              <a:buSzPct val="100000"/>
              <a:buChar char="•"/>
            </a:pPr>
            <a:r>
              <a:rPr lang="en-US" sz="1000" dirty="0">
                <a:solidFill>
                  <a:srgbClr val="CDD6E2"/>
                </a:solidFill>
              </a:rPr>
              <a:t>Reuters / IFPI — 2025 recorded-music revenues: $31.7B; paid streaming subscribers: 837M.</a:t>
            </a:r>
            <a:pPr indent="0" marL="0">
              <a:buNone/>
            </a:pPr>
            <a:r>
              <a:rPr lang="en-US" sz="1000" dirty="0">
                <a:solidFill>
                  <a:srgbClr val="CDD6E2"/>
                </a:solidFill>
              </a:rPr>
              <a:t>
</a:t>
            </a:r>
            <a:endParaRPr lang="en-US" sz="770" dirty="0"/>
          </a:p>
          <a:p>
            <a:pPr marL="152400" indent="-152400">
              <a:buSzPct val="100000"/>
              <a:buChar char="•"/>
            </a:pPr>
            <a:r>
              <a:rPr lang="en-US" sz="1000" dirty="0">
                <a:solidFill>
                  <a:srgbClr val="CDD6E2"/>
                </a:solidFill>
              </a:rPr>
              <a:t>Apple Support — Logic Pro Mastering Assistant applies EQ, loudness and stereo-spread adjustments.</a:t>
            </a:r>
            <a:pPr indent="0" marL="0">
              <a:buNone/>
            </a:pPr>
            <a:r>
              <a:rPr lang="en-US" sz="1000" dirty="0">
                <a:solidFill>
                  <a:srgbClr val="CDD6E2"/>
                </a:solidFill>
              </a:rPr>
              <a:t>
</a:t>
            </a:r>
            <a:endParaRPr lang="en-US" sz="770" dirty="0"/>
          </a:p>
          <a:p>
            <a:pPr marL="152400" indent="-152400">
              <a:buSzPct val="100000"/>
              <a:buChar char="•"/>
            </a:pPr>
            <a:r>
              <a:rPr lang="en-US" sz="1000" dirty="0">
                <a:solidFill>
                  <a:srgbClr val="CDD6E2"/>
                </a:solidFill>
              </a:rPr>
              <a:t>LANDR — AI mastering plugin inside major DAWs; single-track mastering and subscription options.</a:t>
            </a:r>
            <a:pPr indent="0" marL="0">
              <a:buNone/>
            </a:pPr>
            <a:r>
              <a:rPr lang="en-US" sz="1000" dirty="0">
                <a:solidFill>
                  <a:srgbClr val="CDD6E2"/>
                </a:solidFill>
              </a:rPr>
              <a:t>
</a:t>
            </a:r>
            <a:endParaRPr lang="en-US" sz="770" dirty="0"/>
          </a:p>
          <a:p>
            <a:pPr marL="152400" indent="-152400">
              <a:buSzPct val="100000"/>
              <a:buChar char="•"/>
            </a:pPr>
            <a:r>
              <a:rPr lang="en-US" sz="1000" dirty="0">
                <a:solidFill>
                  <a:srgbClr val="CDD6E2"/>
                </a:solidFill>
              </a:rPr>
              <a:t>iZotope — Ozone 12 includes AI-powered mastering assistant.</a:t>
            </a:r>
            <a:pPr indent="0" marL="0">
              <a:buNone/>
            </a:pPr>
            <a:r>
              <a:rPr lang="en-US" sz="1000" dirty="0">
                <a:solidFill>
                  <a:srgbClr val="CDD6E2"/>
                </a:solidFill>
              </a:rPr>
              <a:t>
</a:t>
            </a:r>
            <a:endParaRPr lang="en-US" sz="770" dirty="0"/>
          </a:p>
          <a:p>
            <a:pPr marL="152400" indent="-152400">
              <a:buSzPct val="100000"/>
              <a:buChar char="•"/>
            </a:pPr>
            <a:r>
              <a:rPr lang="en-US" sz="1000" dirty="0">
                <a:solidFill>
                  <a:srgbClr val="CDD6E2"/>
                </a:solidFill>
              </a:rPr>
              <a:t>Moises/Fender Studio Pro — first DAW-native Moises integration; Studio Assistant beta in 2026.</a:t>
            </a:r>
            <a:pPr indent="0" marL="0">
              <a:buNone/>
            </a:pPr>
            <a:r>
              <a:rPr lang="en-US" sz="1000" dirty="0">
                <a:solidFill>
                  <a:srgbClr val="CDD6E2"/>
                </a:solidFill>
              </a:rPr>
              <a:t>
</a:t>
            </a:r>
            <a:endParaRPr lang="en-US" sz="770" dirty="0"/>
          </a:p>
          <a:p>
            <a:pPr marL="152400" indent="-152400">
              <a:buSzPct val="100000"/>
              <a:buChar char="•"/>
            </a:pPr>
            <a:r>
              <a:rPr lang="en-US" sz="1000" dirty="0">
                <a:solidFill>
                  <a:srgbClr val="CDD6E2"/>
                </a:solidFill>
              </a:rPr>
              <a:t>DAWZY arXiv 2025 — natural-language assistant for reversible REAPER actions validates human-in-loop DAW control.</a:t>
            </a:r>
            <a:endParaRPr lang="en-US" sz="770" dirty="0"/>
          </a:p>
        </p:txBody>
      </p:sp>
      <p:sp>
        <p:nvSpPr>
          <p:cNvPr id="6" name="Text 4"/>
          <p:cNvSpPr/>
          <p:nvPr/>
        </p:nvSpPr>
        <p:spPr>
          <a:xfrm>
            <a:off x="6903720" y="1234440"/>
            <a:ext cx="43891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sz="1500" b="1">
                <a:solidFill>
                  <a:srgbClr val="F5F8FF"/>
                </a:solidFill>
              </a:rPr>
              <a:t>Current diligence status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922008" y="1572768"/>
            <a:ext cx="4526280" cy="3108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152400" indent="-152400">
              <a:buSzPct val="100000"/>
              <a:buChar char="•"/>
            </a:pPr>
            <a:pPr indent="0" marL="0">
              <a:buNone/>
            </a:pPr>
            <a:r>
              <a:rPr sz="1200">
                <a:solidFill>
                  <a:srgbClr val="CDD6E2"/>
                </a:solidFill>
              </a:rPr>
              <a:t>Private prototype exists and can be demoed live.</a:t>
            </a:r>
            <a:endParaRPr lang="en-US" sz="920" dirty="0"/>
          </a:p>
          <a:p>
            <a:r>
              <a:rPr sz="1200">
                <a:solidFill>
                  <a:srgbClr val="CDD6E2"/>
                </a:solidFill>
              </a:rPr>
              <a:t/>
            </a:r>
          </a:p>
          <a:p>
            <a:r>
              <a:rPr sz="1200">
                <a:solidFill>
                  <a:srgbClr val="CDD6E2"/>
                </a:solidFill>
              </a:rPr>
              <a:t>Repo is currently local/private and can be shared for technical review under NDA.</a:t>
            </a:r>
          </a:p>
          <a:p>
            <a:r>
              <a:rPr sz="1200">
                <a:solidFill>
                  <a:srgbClr val="CDD6E2"/>
                </a:solidFill>
              </a:rPr>
              <a:t/>
            </a:r>
          </a:p>
          <a:p>
            <a:r>
              <a:rPr sz="1200">
                <a:solidFill>
                  <a:srgbClr val="CDD6E2"/>
                </a:solidFill>
              </a:rPr>
              <a:t>Alpha validation plan: 50 closed-beta users, 10 tester quotes, 3 demo clips, and first paid beta conversions.</a:t>
            </a:r>
          </a:p>
          <a:p>
            <a:r>
              <a:rPr sz="1200">
                <a:solidFill>
                  <a:srgbClr val="CDD6E2"/>
                </a:solidFill>
              </a:rPr>
              <a:t/>
            </a:r>
          </a:p>
          <a:p>
            <a:r>
              <a:rPr sz="1200">
                <a:solidFill>
                  <a:srgbClr val="CDD6E2"/>
                </a:solidFill>
              </a:rPr>
              <a:t>Company formation planned after investor alignment: Israeli Ltd, or investor-preferred structure.</a:t>
            </a:r>
          </a:p>
        </p:txBody>
      </p:sp>
      <p:sp>
        <p:nvSpPr>
          <p:cNvPr id="8" name="Text 6"/>
          <p:cNvSpPr/>
          <p:nvPr/>
        </p:nvSpPr>
        <p:spPr>
          <a:xfrm>
            <a:off x="822960" y="5166360"/>
            <a:ext cx="1060704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sz="1300">
                <a:solidFill>
                  <a:srgbClr val="CDD6E2"/>
                </a:solidFill>
              </a:rPr>
              <a:t>Round structure: pre-seed equity or SAFE. The ask is $150k–$200k for 7.5%–10% ownership depending on instrument, investor value-add, and company setup path.</a:t>
            </a:r>
            <a:endParaRPr lang="en-US" sz="12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PROBLEM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Music creators can start tracks — but finishing them is still painful.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685800" y="1508760"/>
            <a:ext cx="3429000" cy="324612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85800" y="1508760"/>
            <a:ext cx="73152" cy="3246120"/>
          </a:xfrm>
          <a:prstGeom prst="rect">
            <a:avLst/>
          </a:prstGeom>
          <a:solidFill>
            <a:srgbClr val="FB7185"/>
          </a:solidFill>
          <a:ln w="12700">
            <a:solidFill>
              <a:srgbClr val="FB718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14400" y="1673352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DAWs are powerful but overwhelming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14400" y="2039112"/>
            <a:ext cx="3017520" cy="25694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Hundreds of menus, plugins, routing concepts, gain-staging rules, automation lanes, and hidden workflows create a steep learning curve.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4434840" y="1508760"/>
            <a:ext cx="3429000" cy="324612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434840" y="1508760"/>
            <a:ext cx="73152" cy="324612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663440" y="1673352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Professional sound is expensive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663440" y="2039112"/>
            <a:ext cx="3017520" cy="25694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Mixing, mastering, vocal editing, arrangement, and synthesis require specialist ears that most beginner and semi-pro creators cannot afford.</a:t>
            </a:r>
            <a:endParaRPr lang="en-US" sz="1020" dirty="0"/>
          </a:p>
        </p:txBody>
      </p:sp>
      <p:sp>
        <p:nvSpPr>
          <p:cNvPr id="12" name="Shape 10"/>
          <p:cNvSpPr/>
          <p:nvPr/>
        </p:nvSpPr>
        <p:spPr>
          <a:xfrm>
            <a:off x="8183880" y="1508760"/>
            <a:ext cx="3429000" cy="324612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183880" y="1508760"/>
            <a:ext cx="73152" cy="3246120"/>
          </a:xfrm>
          <a:prstGeom prst="rect">
            <a:avLst/>
          </a:prstGeom>
          <a:solidFill>
            <a:srgbClr val="60A5FA"/>
          </a:solidFill>
          <a:ln w="12700">
            <a:solidFill>
              <a:srgbClr val="60A5FA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412480" y="1673352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Current AI tools are fragmented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412480" y="2039112"/>
            <a:ext cx="3017520" cy="25694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One tool masters, another separates stems, another generates songs, another teaches. The user still has to glue the workflow together.</a:t>
            </a:r>
            <a:endParaRPr lang="en-US" sz="1020" dirty="0"/>
          </a:p>
        </p:txBody>
      </p:sp>
      <p:sp>
        <p:nvSpPr>
          <p:cNvPr id="16" name="Text 14"/>
          <p:cNvSpPr/>
          <p:nvPr/>
        </p:nvSpPr>
        <p:spPr>
          <a:xfrm>
            <a:off x="960120" y="5257800"/>
            <a:ext cx="10149840" cy="47548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8FAFC"/>
                </a:solidFill>
              </a:rPr>
              <a:t>The gap: creators need an assistant that both executes production tasks and explains the decisions inside their existing workflow.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NOW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window is opening now — and the category is moving fast.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731520" y="1417320"/>
            <a:ext cx="2011680" cy="1325880"/>
          </a:xfrm>
          <a:prstGeom prst="roundRect">
            <a:avLst>
              <a:gd name="adj" fmla="val 6897"/>
            </a:avLst>
          </a:prstGeom>
          <a:solidFill>
            <a:srgbClr val="0F172A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68680" y="1581912"/>
            <a:ext cx="17373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22D3EE"/>
                </a:solidFill>
              </a:rPr>
              <a:t>$4.4B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914400" y="2167128"/>
            <a:ext cx="164592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CBD5E1"/>
                </a:solidFill>
              </a:rPr>
              <a:t>Estimated global DAW market in 2025</a:t>
            </a:r>
            <a:endParaRPr lang="en-US" sz="850" dirty="0"/>
          </a:p>
        </p:txBody>
      </p:sp>
      <p:sp>
        <p:nvSpPr>
          <p:cNvPr id="7" name="Shape 5"/>
          <p:cNvSpPr/>
          <p:nvPr/>
        </p:nvSpPr>
        <p:spPr>
          <a:xfrm>
            <a:off x="2971800" y="1417320"/>
            <a:ext cx="2011680" cy="1325880"/>
          </a:xfrm>
          <a:prstGeom prst="roundRect">
            <a:avLst>
              <a:gd name="adj" fmla="val 6897"/>
            </a:avLst>
          </a:prstGeom>
          <a:solidFill>
            <a:srgbClr val="0F172A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108960" y="1581912"/>
            <a:ext cx="17373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34D399"/>
                </a:solidFill>
              </a:rPr>
              <a:t>$8.9B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3154680" y="2167128"/>
            <a:ext cx="164592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CBD5E1"/>
                </a:solidFill>
              </a:rPr>
              <a:t>Projected global DAW market by 2033</a:t>
            </a:r>
            <a:endParaRPr lang="en-US" sz="850" dirty="0"/>
          </a:p>
        </p:txBody>
      </p:sp>
      <p:sp>
        <p:nvSpPr>
          <p:cNvPr id="10" name="Shape 8"/>
          <p:cNvSpPr/>
          <p:nvPr/>
        </p:nvSpPr>
        <p:spPr>
          <a:xfrm>
            <a:off x="5212080" y="1417320"/>
            <a:ext cx="2011680" cy="1325880"/>
          </a:xfrm>
          <a:prstGeom prst="roundRect">
            <a:avLst>
              <a:gd name="adj" fmla="val 6897"/>
            </a:avLst>
          </a:prstGeom>
          <a:solidFill>
            <a:srgbClr val="0F172A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349240" y="1581912"/>
            <a:ext cx="17373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60A5FA"/>
                </a:solidFill>
              </a:rPr>
              <a:t>$31.7B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5394960" y="2167128"/>
            <a:ext cx="164592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CBD5E1"/>
                </a:solidFill>
              </a:rPr>
              <a:t>Recorded-music revenue in 2025</a:t>
            </a:r>
            <a:endParaRPr lang="en-US" sz="850" dirty="0"/>
          </a:p>
        </p:txBody>
      </p:sp>
      <p:sp>
        <p:nvSpPr>
          <p:cNvPr id="13" name="Shape 11"/>
          <p:cNvSpPr/>
          <p:nvPr/>
        </p:nvSpPr>
        <p:spPr>
          <a:xfrm>
            <a:off x="7452360" y="1417320"/>
            <a:ext cx="2011680" cy="1325880"/>
          </a:xfrm>
          <a:prstGeom prst="roundRect">
            <a:avLst>
              <a:gd name="adj" fmla="val 6897"/>
            </a:avLst>
          </a:prstGeom>
          <a:solidFill>
            <a:srgbClr val="0F172A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589520" y="1581912"/>
            <a:ext cx="173736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BBF24"/>
                </a:solidFill>
              </a:rPr>
              <a:t>837M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635240" y="2167128"/>
            <a:ext cx="1645920" cy="4572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CBD5E1"/>
                </a:solidFill>
              </a:rPr>
              <a:t>Paid streaming subscribers in 2025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731520" y="3154680"/>
            <a:ext cx="3429000" cy="1600200"/>
          </a:xfrm>
          <a:prstGeom prst="roundRect">
            <a:avLst>
              <a:gd name="adj" fmla="val 4571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31520" y="3154680"/>
            <a:ext cx="73152" cy="160020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60120" y="3319272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AI is entering DAWs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60120" y="3685032"/>
            <a:ext cx="3017520" cy="92354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Apple, LANDR, iZotope, Fender/Moises, and research prototypes show demand for AI assistance inside production workflows.</a:t>
            </a:r>
            <a:endParaRPr lang="en-US" sz="1020" dirty="0"/>
          </a:p>
        </p:txBody>
      </p:sp>
      <p:sp>
        <p:nvSpPr>
          <p:cNvPr id="20" name="Shape 18"/>
          <p:cNvSpPr/>
          <p:nvPr/>
        </p:nvSpPr>
        <p:spPr>
          <a:xfrm>
            <a:off x="4434840" y="3154680"/>
            <a:ext cx="3429000" cy="1600200"/>
          </a:xfrm>
          <a:prstGeom prst="roundRect">
            <a:avLst>
              <a:gd name="adj" fmla="val 4571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434840" y="3154680"/>
            <a:ext cx="73152" cy="160020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663440" y="3319272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The workflow is still unfinished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4663440" y="3685032"/>
            <a:ext cx="3017520" cy="92354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Most products solve one segment: mastering, stems, generation, support, or education. Few combine guided learning + task execution.</a:t>
            </a:r>
            <a:endParaRPr lang="en-US" sz="1020" dirty="0"/>
          </a:p>
        </p:txBody>
      </p:sp>
      <p:sp>
        <p:nvSpPr>
          <p:cNvPr id="24" name="Shape 22"/>
          <p:cNvSpPr/>
          <p:nvPr/>
        </p:nvSpPr>
        <p:spPr>
          <a:xfrm>
            <a:off x="8138160" y="3154680"/>
            <a:ext cx="3429000" cy="1600200"/>
          </a:xfrm>
          <a:prstGeom prst="roundRect">
            <a:avLst>
              <a:gd name="adj" fmla="val 4571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8138160" y="3154680"/>
            <a:ext cx="73152" cy="160020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8366760" y="3319272"/>
            <a:ext cx="301752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Two-year landgrab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8366760" y="3685032"/>
            <a:ext cx="3017520" cy="92354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The DAW-assistant layer is likely to become a standard expectation. Early brand and workflow data matter.</a:t>
            </a:r>
            <a:endParaRPr lang="en-US" sz="1020" dirty="0"/>
          </a:p>
        </p:txBody>
      </p:sp>
      <p:sp>
        <p:nvSpPr>
          <p:cNvPr id="28" name="Text 26"/>
          <p:cNvSpPr/>
          <p:nvPr/>
        </p:nvSpPr>
        <p:spPr>
          <a:xfrm>
            <a:off x="566928" y="6144768"/>
            <a:ext cx="1106424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580" dirty="0">
                <a:solidFill>
                  <a:srgbClr val="64748B"/>
                </a:solidFill>
              </a:rPr>
              <a:t>Sources: Grand View Research DAW market; Reuters/IFPI 2025 recorded music revenue; Apple, LANDR, iZotope, Moises/Fender, arXiv DAWZY research. Full source links in appendix.</a:t>
            </a:r>
            <a:endParaRPr lang="en-US" sz="5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SOLUTION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Prodart is an AI assistant that works like a producer sitting next to you.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749808" y="1261872"/>
            <a:ext cx="10789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8FAFC"/>
                </a:solidFill>
              </a:rPr>
              <a:t>Natural-language command + professional production logic + DAW execution + teaching loop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77240" y="1920240"/>
            <a:ext cx="23317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777240" y="1920240"/>
            <a:ext cx="73152" cy="141732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05840" y="2084832"/>
            <a:ext cx="19202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1. Ask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005840" y="2450592"/>
            <a:ext cx="1920240" cy="7406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“Make the vocal sit better.”</a:t>
            </a:r>
            <a:endParaRPr lang="en-US" sz="1020" dirty="0"/>
          </a:p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“Create a drill beat.”</a:t>
            </a:r>
            <a:endParaRPr lang="en-US" sz="1020" dirty="0"/>
          </a:p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“Explain compression.”</a:t>
            </a:r>
            <a:endParaRPr lang="en-US" sz="1020" dirty="0"/>
          </a:p>
        </p:txBody>
      </p:sp>
      <p:sp>
        <p:nvSpPr>
          <p:cNvPr id="9" name="Shape 7"/>
          <p:cNvSpPr/>
          <p:nvPr/>
        </p:nvSpPr>
        <p:spPr>
          <a:xfrm>
            <a:off x="3456432" y="1920240"/>
            <a:ext cx="23317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456432" y="1920240"/>
            <a:ext cx="73152" cy="1417320"/>
          </a:xfrm>
          <a:prstGeom prst="rect">
            <a:avLst/>
          </a:prstGeom>
          <a:solidFill>
            <a:srgbClr val="60A5FA"/>
          </a:solidFill>
          <a:ln w="12700">
            <a:solidFill>
              <a:srgbClr val="60A5FA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85032" y="2084832"/>
            <a:ext cx="19202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2. Analyze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685032" y="2450592"/>
            <a:ext cx="1920240" cy="7406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Reads project context, audio state, user skill level, and intended style.</a:t>
            </a:r>
            <a:endParaRPr lang="en-US" sz="1020" dirty="0"/>
          </a:p>
        </p:txBody>
      </p:sp>
      <p:sp>
        <p:nvSpPr>
          <p:cNvPr id="13" name="Shape 11"/>
          <p:cNvSpPr/>
          <p:nvPr/>
        </p:nvSpPr>
        <p:spPr>
          <a:xfrm>
            <a:off x="6144768" y="1920240"/>
            <a:ext cx="23317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144768" y="1920240"/>
            <a:ext cx="73152" cy="141732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373368" y="2084832"/>
            <a:ext cx="19202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3. Execute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373368" y="2450592"/>
            <a:ext cx="1920240" cy="7406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Applies safe, reversible DAW actions using the user’s tools and plugins.</a:t>
            </a:r>
            <a:endParaRPr lang="en-US" sz="1020" dirty="0"/>
          </a:p>
        </p:txBody>
      </p:sp>
      <p:sp>
        <p:nvSpPr>
          <p:cNvPr id="17" name="Shape 15"/>
          <p:cNvSpPr/>
          <p:nvPr/>
        </p:nvSpPr>
        <p:spPr>
          <a:xfrm>
            <a:off x="8823960" y="1920240"/>
            <a:ext cx="2331720" cy="1417320"/>
          </a:xfrm>
          <a:prstGeom prst="roundRect">
            <a:avLst>
              <a:gd name="adj" fmla="val 5161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8823960" y="1920240"/>
            <a:ext cx="73152" cy="141732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052560" y="2084832"/>
            <a:ext cx="19202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4. Teach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9052560" y="2450592"/>
            <a:ext cx="1920240" cy="74066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Explains the theory, mix logic, synthesis, and next steps.</a:t>
            </a:r>
            <a:endParaRPr lang="en-US" sz="1020" dirty="0"/>
          </a:p>
        </p:txBody>
      </p:sp>
      <p:sp>
        <p:nvSpPr>
          <p:cNvPr id="21" name="Shape 19"/>
          <p:cNvSpPr/>
          <p:nvPr/>
        </p:nvSpPr>
        <p:spPr>
          <a:xfrm>
            <a:off x="3145536" y="2633472"/>
            <a:ext cx="256032" cy="0"/>
          </a:xfrm>
          <a:prstGeom prst="line">
            <a:avLst/>
          </a:prstGeom>
          <a:noFill/>
          <a:ln w="25400">
            <a:solidFill>
              <a:srgbClr val="22D3EE"/>
            </a:solidFill>
            <a:prstDash val="solid"/>
            <a:headEnd type="none"/>
            <a:tailEnd type="triangle"/>
          </a:ln>
        </p:spPr>
      </p:sp>
      <p:sp>
        <p:nvSpPr>
          <p:cNvPr id="22" name="Shape 20"/>
          <p:cNvSpPr/>
          <p:nvPr/>
        </p:nvSpPr>
        <p:spPr>
          <a:xfrm>
            <a:off x="5833872" y="2633472"/>
            <a:ext cx="256032" cy="0"/>
          </a:xfrm>
          <a:prstGeom prst="line">
            <a:avLst/>
          </a:prstGeom>
          <a:noFill/>
          <a:ln w="25400">
            <a:solidFill>
              <a:srgbClr val="22D3EE"/>
            </a:solidFill>
            <a:prstDash val="solid"/>
            <a:headEnd type="none"/>
            <a:tailEnd type="triangle"/>
          </a:ln>
        </p:spPr>
      </p:sp>
      <p:sp>
        <p:nvSpPr>
          <p:cNvPr id="23" name="Shape 21"/>
          <p:cNvSpPr/>
          <p:nvPr/>
        </p:nvSpPr>
        <p:spPr>
          <a:xfrm>
            <a:off x="8522208" y="2633472"/>
            <a:ext cx="256032" cy="0"/>
          </a:xfrm>
          <a:prstGeom prst="line">
            <a:avLst/>
          </a:prstGeom>
          <a:noFill/>
          <a:ln w="25400">
            <a:solidFill>
              <a:srgbClr val="22D3EE"/>
            </a:solidFill>
            <a:prstDash val="solid"/>
            <a:headEnd type="none"/>
            <a:tailEnd type="triangle"/>
          </a:ln>
        </p:spPr>
      </p:sp>
      <p:sp>
        <p:nvSpPr>
          <p:cNvPr id="24" name="Shape 22"/>
          <p:cNvSpPr/>
          <p:nvPr/>
        </p:nvSpPr>
        <p:spPr>
          <a:xfrm>
            <a:off x="1051560" y="4160520"/>
            <a:ext cx="10104120" cy="1097280"/>
          </a:xfrm>
          <a:prstGeom prst="roundRect">
            <a:avLst>
              <a:gd name="adj" fmla="val 10000"/>
            </a:avLst>
          </a:prstGeom>
          <a:solidFill>
            <a:srgbClr val="06111D"/>
          </a:solidFill>
          <a:ln w="15240">
            <a:solidFill>
              <a:srgbClr val="22D3EE">
                <a:alpha val="75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325880" y="4471416"/>
            <a:ext cx="9555480" cy="32004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8FAFC"/>
                </a:solidFill>
              </a:rPr>
              <a:t>Positioning: “Cursor for music production” — but built for DAWs, audio decisions, plugin workflows, and creative education.</a:t>
            </a:r>
            <a:endParaRPr lang="en-US" sz="1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One assistant. Four high-value workflows.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658368" y="1298448"/>
            <a:ext cx="2606040" cy="1828800"/>
          </a:xfrm>
          <a:prstGeom prst="roundRect">
            <a:avLst>
              <a:gd name="adj" fmla="val 4000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58368" y="1298448"/>
            <a:ext cx="73152" cy="182880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46304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Generate / arrange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86968" y="1828800"/>
            <a:ext cx="2194560" cy="115214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Create drums, chords, basslines, references, transitions, and arrangement suggestions while keeping the user in control.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3538728" y="1298448"/>
            <a:ext cx="2606040" cy="1828800"/>
          </a:xfrm>
          <a:prstGeom prst="roundRect">
            <a:avLst>
              <a:gd name="adj" fmla="val 4000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538728" y="1298448"/>
            <a:ext cx="73152" cy="182880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767328" y="146304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Mix / master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767328" y="1828800"/>
            <a:ext cx="2194560" cy="115214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Gain-stage, EQ, compress, de-ess, spatialize, master, and explain every change in plain language.</a:t>
            </a:r>
            <a:endParaRPr lang="en-US" sz="1020" dirty="0"/>
          </a:p>
        </p:txBody>
      </p:sp>
      <p:sp>
        <p:nvSpPr>
          <p:cNvPr id="12" name="Shape 10"/>
          <p:cNvSpPr/>
          <p:nvPr/>
        </p:nvSpPr>
        <p:spPr>
          <a:xfrm>
            <a:off x="6419088" y="1298448"/>
            <a:ext cx="2606040" cy="1828800"/>
          </a:xfrm>
          <a:prstGeom prst="roundRect">
            <a:avLst>
              <a:gd name="adj" fmla="val 4000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419088" y="1298448"/>
            <a:ext cx="73152" cy="182880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647688" y="146304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Teach / coach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647688" y="1828800"/>
            <a:ext cx="2194560" cy="115214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Music theory, synthesis, sound design, ear-training, workflow shortcuts, and DAW-specific tutorials in context.</a:t>
            </a:r>
            <a:endParaRPr lang="en-US" sz="1020" dirty="0"/>
          </a:p>
        </p:txBody>
      </p:sp>
      <p:sp>
        <p:nvSpPr>
          <p:cNvPr id="16" name="Shape 14"/>
          <p:cNvSpPr/>
          <p:nvPr/>
        </p:nvSpPr>
        <p:spPr>
          <a:xfrm>
            <a:off x="9299448" y="1298448"/>
            <a:ext cx="2606040" cy="1828800"/>
          </a:xfrm>
          <a:prstGeom prst="roundRect">
            <a:avLst>
              <a:gd name="adj" fmla="val 4000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9299448" y="1298448"/>
            <a:ext cx="73152" cy="1828800"/>
          </a:xfrm>
          <a:prstGeom prst="rect">
            <a:avLst/>
          </a:prstGeom>
          <a:solidFill>
            <a:srgbClr val="60A5FA"/>
          </a:solidFill>
          <a:ln w="12700">
            <a:solidFill>
              <a:srgbClr val="60A5F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528048" y="1463040"/>
            <a:ext cx="21945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Automate / template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9528048" y="1828800"/>
            <a:ext cx="2194560" cy="115214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Set up sessions, buses, routing, plugin chains, export settings, and repeatable workflows.</a:t>
            </a:r>
            <a:endParaRPr lang="en-US" sz="1020" dirty="0"/>
          </a:p>
        </p:txBody>
      </p:sp>
      <p:sp>
        <p:nvSpPr>
          <p:cNvPr id="20" name="Shape 18"/>
          <p:cNvSpPr/>
          <p:nvPr/>
        </p:nvSpPr>
        <p:spPr>
          <a:xfrm>
            <a:off x="914400" y="3886200"/>
            <a:ext cx="10378440" cy="1188720"/>
          </a:xfrm>
          <a:prstGeom prst="roundRect">
            <a:avLst>
              <a:gd name="adj" fmla="val 9231"/>
            </a:avLst>
          </a:prstGeom>
          <a:solidFill>
            <a:srgbClr val="0F172A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234440" y="4224528"/>
            <a:ext cx="9784080" cy="4114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F8FAFC"/>
                </a:solidFill>
              </a:rPr>
              <a:t>Core principle: the DAW remains the source of truth. Prodart turns high-level creative intent into editable, reversible production steps.</a:t>
            </a:r>
            <a:endParaRPr lang="en-US" sz="1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COMPETITIVE LANDSCAPE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market validates the need — but no one owns the full assistant layer yet.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85800" y="1188720"/>
            <a:ext cx="106070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CBD5E1"/>
                </a:solidFill>
              </a:rPr>
              <a:t>Existing products prove demand, but mostly attack one narrow slice of the workflow.</a:t>
            </a:r>
            <a:endParaRPr lang="en-US" sz="1400" dirty="0"/>
          </a:p>
        </p:txBody>
      </p:sp>
      <p:sp>
        <p:nvSpPr>
          <p:cNvPr id="5" name="Shape 3"/>
          <p:cNvSpPr/>
          <p:nvPr/>
        </p:nvSpPr>
        <p:spPr>
          <a:xfrm>
            <a:off x="685800" y="1737360"/>
            <a:ext cx="2423160" cy="530352"/>
          </a:xfrm>
          <a:prstGeom prst="rect">
            <a:avLst/>
          </a:prstGeom>
          <a:solidFill>
            <a:srgbClr val="172033"/>
          </a:solidFill>
          <a:ln w="6350">
            <a:solidFill>
              <a:srgbClr val="33415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31520" y="1883664"/>
            <a:ext cx="233172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8FAFC"/>
                </a:solidFill>
              </a:rPr>
              <a:t>Product / category</a:t>
            </a:r>
            <a:endParaRPr lang="en-US" sz="750" dirty="0"/>
          </a:p>
        </p:txBody>
      </p:sp>
      <p:sp>
        <p:nvSpPr>
          <p:cNvPr id="7" name="Shape 5"/>
          <p:cNvSpPr/>
          <p:nvPr/>
        </p:nvSpPr>
        <p:spPr>
          <a:xfrm>
            <a:off x="3108960" y="1737360"/>
            <a:ext cx="1828800" cy="530352"/>
          </a:xfrm>
          <a:prstGeom prst="rect">
            <a:avLst/>
          </a:prstGeom>
          <a:solidFill>
            <a:srgbClr val="172033"/>
          </a:solidFill>
          <a:ln w="6350">
            <a:solidFill>
              <a:srgbClr val="33415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154680" y="1883664"/>
            <a:ext cx="17373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8FAFC"/>
                </a:solidFill>
              </a:rPr>
              <a:t>DAW-native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4937760" y="1737360"/>
            <a:ext cx="1828800" cy="530352"/>
          </a:xfrm>
          <a:prstGeom prst="rect">
            <a:avLst/>
          </a:prstGeom>
          <a:solidFill>
            <a:srgbClr val="172033"/>
          </a:solidFill>
          <a:ln w="6350">
            <a:solidFill>
              <a:srgbClr val="3341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983480" y="1883664"/>
            <a:ext cx="17373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8FAFC"/>
                </a:solidFill>
              </a:rPr>
              <a:t>Executes tasks</a:t>
            </a:r>
            <a:endParaRPr lang="en-US" sz="750" dirty="0"/>
          </a:p>
        </p:txBody>
      </p:sp>
      <p:sp>
        <p:nvSpPr>
          <p:cNvPr id="11" name="Shape 9"/>
          <p:cNvSpPr/>
          <p:nvPr/>
        </p:nvSpPr>
        <p:spPr>
          <a:xfrm>
            <a:off x="6766560" y="1737360"/>
            <a:ext cx="1828800" cy="530352"/>
          </a:xfrm>
          <a:prstGeom prst="rect">
            <a:avLst/>
          </a:prstGeom>
          <a:solidFill>
            <a:srgbClr val="172033"/>
          </a:solidFill>
          <a:ln w="6350">
            <a:solidFill>
              <a:srgbClr val="33415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812280" y="1883664"/>
            <a:ext cx="17373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8FAFC"/>
                </a:solidFill>
              </a:rPr>
              <a:t>Mix / master</a:t>
            </a:r>
            <a:endParaRPr lang="en-US" sz="750" dirty="0"/>
          </a:p>
        </p:txBody>
      </p:sp>
      <p:sp>
        <p:nvSpPr>
          <p:cNvPr id="13" name="Shape 11"/>
          <p:cNvSpPr/>
          <p:nvPr/>
        </p:nvSpPr>
        <p:spPr>
          <a:xfrm>
            <a:off x="8595360" y="1737360"/>
            <a:ext cx="1828800" cy="530352"/>
          </a:xfrm>
          <a:prstGeom prst="rect">
            <a:avLst/>
          </a:prstGeom>
          <a:solidFill>
            <a:srgbClr val="172033"/>
          </a:solidFill>
          <a:ln w="6350">
            <a:solidFill>
              <a:srgbClr val="33415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641080" y="1883664"/>
            <a:ext cx="17373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8FAFC"/>
                </a:solidFill>
              </a:rPr>
              <a:t>Teaches user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10424160" y="1737360"/>
            <a:ext cx="1828800" cy="530352"/>
          </a:xfrm>
          <a:prstGeom prst="rect">
            <a:avLst/>
          </a:prstGeom>
          <a:solidFill>
            <a:srgbClr val="172033"/>
          </a:solidFill>
          <a:ln w="6350">
            <a:solidFill>
              <a:srgbClr val="33415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10469880" y="1883664"/>
            <a:ext cx="1737360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8FAFC"/>
                </a:solidFill>
              </a:rPr>
              <a:t>Multi-workflow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685800" y="2267712"/>
            <a:ext cx="242316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40664" y="2414016"/>
            <a:ext cx="2313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8FAFC"/>
                </a:solidFill>
              </a:rPr>
              <a:t>Logic / Apple Mastering</a:t>
            </a:r>
            <a:endParaRPr lang="en-US" sz="760" dirty="0"/>
          </a:p>
        </p:txBody>
      </p:sp>
      <p:sp>
        <p:nvSpPr>
          <p:cNvPr id="19" name="Shape 17"/>
          <p:cNvSpPr/>
          <p:nvPr/>
        </p:nvSpPr>
        <p:spPr>
          <a:xfrm>
            <a:off x="3108960" y="2267712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163824" y="2414016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Yes</a:t>
            </a:r>
            <a:endParaRPr lang="en-US" sz="760" dirty="0"/>
          </a:p>
        </p:txBody>
      </p:sp>
      <p:sp>
        <p:nvSpPr>
          <p:cNvPr id="21" name="Shape 19"/>
          <p:cNvSpPr/>
          <p:nvPr/>
        </p:nvSpPr>
        <p:spPr>
          <a:xfrm>
            <a:off x="4937760" y="2267712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992624" y="2414016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No</a:t>
            </a:r>
            <a:endParaRPr lang="en-US" sz="760" dirty="0"/>
          </a:p>
        </p:txBody>
      </p:sp>
      <p:sp>
        <p:nvSpPr>
          <p:cNvPr id="23" name="Shape 21"/>
          <p:cNvSpPr/>
          <p:nvPr/>
        </p:nvSpPr>
        <p:spPr>
          <a:xfrm>
            <a:off x="6766560" y="2267712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821424" y="2414016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Yes</a:t>
            </a:r>
            <a:endParaRPr lang="en-US" sz="760" dirty="0"/>
          </a:p>
        </p:txBody>
      </p:sp>
      <p:sp>
        <p:nvSpPr>
          <p:cNvPr id="25" name="Shape 23"/>
          <p:cNvSpPr/>
          <p:nvPr/>
        </p:nvSpPr>
        <p:spPr>
          <a:xfrm>
            <a:off x="8595360" y="2267712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8650224" y="2414016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Limited</a:t>
            </a:r>
            <a:endParaRPr lang="en-US" sz="760" dirty="0"/>
          </a:p>
        </p:txBody>
      </p:sp>
      <p:sp>
        <p:nvSpPr>
          <p:cNvPr id="27" name="Shape 25"/>
          <p:cNvSpPr/>
          <p:nvPr/>
        </p:nvSpPr>
        <p:spPr>
          <a:xfrm>
            <a:off x="10424160" y="2267712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10479024" y="2414016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No</a:t>
            </a:r>
            <a:endParaRPr lang="en-US" sz="760" dirty="0"/>
          </a:p>
        </p:txBody>
      </p:sp>
      <p:sp>
        <p:nvSpPr>
          <p:cNvPr id="29" name="Shape 27"/>
          <p:cNvSpPr/>
          <p:nvPr/>
        </p:nvSpPr>
        <p:spPr>
          <a:xfrm>
            <a:off x="685800" y="2798064"/>
            <a:ext cx="242316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40664" y="2944368"/>
            <a:ext cx="2313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8FAFC"/>
                </a:solidFill>
              </a:rPr>
              <a:t>LANDR / iZotope</a:t>
            </a:r>
            <a:endParaRPr lang="en-US" sz="760" dirty="0"/>
          </a:p>
        </p:txBody>
      </p:sp>
      <p:sp>
        <p:nvSpPr>
          <p:cNvPr id="31" name="Shape 29"/>
          <p:cNvSpPr/>
          <p:nvPr/>
        </p:nvSpPr>
        <p:spPr>
          <a:xfrm>
            <a:off x="3108960" y="2798064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3163824" y="2944368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Plugin</a:t>
            </a:r>
            <a:endParaRPr lang="en-US" sz="760" dirty="0"/>
          </a:p>
        </p:txBody>
      </p:sp>
      <p:sp>
        <p:nvSpPr>
          <p:cNvPr id="33" name="Shape 31"/>
          <p:cNvSpPr/>
          <p:nvPr/>
        </p:nvSpPr>
        <p:spPr>
          <a:xfrm>
            <a:off x="4937760" y="2798064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992624" y="2944368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No</a:t>
            </a:r>
            <a:endParaRPr lang="en-US" sz="760" dirty="0"/>
          </a:p>
        </p:txBody>
      </p:sp>
      <p:sp>
        <p:nvSpPr>
          <p:cNvPr id="35" name="Shape 33"/>
          <p:cNvSpPr/>
          <p:nvPr/>
        </p:nvSpPr>
        <p:spPr>
          <a:xfrm>
            <a:off x="6766560" y="2798064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6821424" y="2944368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Yes</a:t>
            </a:r>
            <a:endParaRPr lang="en-US" sz="760" dirty="0"/>
          </a:p>
        </p:txBody>
      </p:sp>
      <p:sp>
        <p:nvSpPr>
          <p:cNvPr id="37" name="Shape 35"/>
          <p:cNvSpPr/>
          <p:nvPr/>
        </p:nvSpPr>
        <p:spPr>
          <a:xfrm>
            <a:off x="8595360" y="2798064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8650224" y="2944368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Limited</a:t>
            </a:r>
            <a:endParaRPr lang="en-US" sz="760" dirty="0"/>
          </a:p>
        </p:txBody>
      </p:sp>
      <p:sp>
        <p:nvSpPr>
          <p:cNvPr id="39" name="Shape 37"/>
          <p:cNvSpPr/>
          <p:nvPr/>
        </p:nvSpPr>
        <p:spPr>
          <a:xfrm>
            <a:off x="10424160" y="2798064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0479024" y="2944368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No</a:t>
            </a:r>
            <a:endParaRPr lang="en-US" sz="760" dirty="0"/>
          </a:p>
        </p:txBody>
      </p:sp>
      <p:sp>
        <p:nvSpPr>
          <p:cNvPr id="41" name="Shape 39"/>
          <p:cNvSpPr/>
          <p:nvPr/>
        </p:nvSpPr>
        <p:spPr>
          <a:xfrm>
            <a:off x="685800" y="3328416"/>
            <a:ext cx="242316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740664" y="3474720"/>
            <a:ext cx="2313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8FAFC"/>
                </a:solidFill>
              </a:rPr>
              <a:t>Fender/Moises Studio Pro</a:t>
            </a:r>
            <a:endParaRPr lang="en-US" sz="760" dirty="0"/>
          </a:p>
        </p:txBody>
      </p:sp>
      <p:sp>
        <p:nvSpPr>
          <p:cNvPr id="43" name="Shape 41"/>
          <p:cNvSpPr/>
          <p:nvPr/>
        </p:nvSpPr>
        <p:spPr>
          <a:xfrm>
            <a:off x="3108960" y="3328416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3163824" y="3474720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Yes</a:t>
            </a:r>
            <a:endParaRPr lang="en-US" sz="760" dirty="0"/>
          </a:p>
        </p:txBody>
      </p:sp>
      <p:sp>
        <p:nvSpPr>
          <p:cNvPr id="45" name="Shape 43"/>
          <p:cNvSpPr/>
          <p:nvPr/>
        </p:nvSpPr>
        <p:spPr>
          <a:xfrm>
            <a:off x="4937760" y="3328416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4992624" y="3474720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Partial / beta</a:t>
            </a:r>
            <a:endParaRPr lang="en-US" sz="760" dirty="0"/>
          </a:p>
        </p:txBody>
      </p:sp>
      <p:sp>
        <p:nvSpPr>
          <p:cNvPr id="47" name="Shape 45"/>
          <p:cNvSpPr/>
          <p:nvPr/>
        </p:nvSpPr>
        <p:spPr>
          <a:xfrm>
            <a:off x="6766560" y="3328416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48" name="Text 46"/>
          <p:cNvSpPr/>
          <p:nvPr/>
        </p:nvSpPr>
        <p:spPr>
          <a:xfrm>
            <a:off x="6821424" y="3474720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Stems + support</a:t>
            </a:r>
            <a:endParaRPr lang="en-US" sz="760" dirty="0"/>
          </a:p>
        </p:txBody>
      </p:sp>
      <p:sp>
        <p:nvSpPr>
          <p:cNvPr id="49" name="Shape 47"/>
          <p:cNvSpPr/>
          <p:nvPr/>
        </p:nvSpPr>
        <p:spPr>
          <a:xfrm>
            <a:off x="8595360" y="3328416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8650224" y="3474720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Support</a:t>
            </a:r>
            <a:endParaRPr lang="en-US" sz="760" dirty="0"/>
          </a:p>
        </p:txBody>
      </p:sp>
      <p:sp>
        <p:nvSpPr>
          <p:cNvPr id="51" name="Shape 49"/>
          <p:cNvSpPr/>
          <p:nvPr/>
        </p:nvSpPr>
        <p:spPr>
          <a:xfrm>
            <a:off x="10424160" y="3328416"/>
            <a:ext cx="1828800" cy="530352"/>
          </a:xfrm>
          <a:prstGeom prst="rect">
            <a:avLst/>
          </a:prstGeom>
          <a:solidFill>
            <a:srgbClr val="111827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52" name="Text 50"/>
          <p:cNvSpPr/>
          <p:nvPr/>
        </p:nvSpPr>
        <p:spPr>
          <a:xfrm>
            <a:off x="10479024" y="3474720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Partial</a:t>
            </a:r>
            <a:endParaRPr lang="en-US" sz="760" dirty="0"/>
          </a:p>
        </p:txBody>
      </p:sp>
      <p:sp>
        <p:nvSpPr>
          <p:cNvPr id="53" name="Shape 51"/>
          <p:cNvSpPr/>
          <p:nvPr/>
        </p:nvSpPr>
        <p:spPr>
          <a:xfrm>
            <a:off x="685800" y="3858768"/>
            <a:ext cx="242316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740664" y="4005072"/>
            <a:ext cx="2313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8FAFC"/>
                </a:solidFill>
              </a:rPr>
              <a:t>DAWZY research</a:t>
            </a:r>
            <a:endParaRPr lang="en-US" sz="760" dirty="0"/>
          </a:p>
        </p:txBody>
      </p:sp>
      <p:sp>
        <p:nvSpPr>
          <p:cNvPr id="55" name="Shape 53"/>
          <p:cNvSpPr/>
          <p:nvPr/>
        </p:nvSpPr>
        <p:spPr>
          <a:xfrm>
            <a:off x="3108960" y="3858768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56" name="Text 54"/>
          <p:cNvSpPr/>
          <p:nvPr/>
        </p:nvSpPr>
        <p:spPr>
          <a:xfrm>
            <a:off x="3163824" y="4005072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REAPER</a:t>
            </a:r>
            <a:endParaRPr lang="en-US" sz="760" dirty="0"/>
          </a:p>
        </p:txBody>
      </p:sp>
      <p:sp>
        <p:nvSpPr>
          <p:cNvPr id="57" name="Shape 55"/>
          <p:cNvSpPr/>
          <p:nvPr/>
        </p:nvSpPr>
        <p:spPr>
          <a:xfrm>
            <a:off x="4937760" y="3858768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58" name="Text 56"/>
          <p:cNvSpPr/>
          <p:nvPr/>
        </p:nvSpPr>
        <p:spPr>
          <a:xfrm>
            <a:off x="4992624" y="4005072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Yes</a:t>
            </a:r>
            <a:endParaRPr lang="en-US" sz="760" dirty="0"/>
          </a:p>
        </p:txBody>
      </p:sp>
      <p:sp>
        <p:nvSpPr>
          <p:cNvPr id="59" name="Shape 57"/>
          <p:cNvSpPr/>
          <p:nvPr/>
        </p:nvSpPr>
        <p:spPr>
          <a:xfrm>
            <a:off x="6766560" y="3858768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6821424" y="4005072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Partial</a:t>
            </a:r>
            <a:endParaRPr lang="en-US" sz="760" dirty="0"/>
          </a:p>
        </p:txBody>
      </p:sp>
      <p:sp>
        <p:nvSpPr>
          <p:cNvPr id="61" name="Shape 59"/>
          <p:cNvSpPr/>
          <p:nvPr/>
        </p:nvSpPr>
        <p:spPr>
          <a:xfrm>
            <a:off x="8595360" y="3858768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8650224" y="4005072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Yes</a:t>
            </a:r>
            <a:endParaRPr lang="en-US" sz="760" dirty="0"/>
          </a:p>
        </p:txBody>
      </p:sp>
      <p:sp>
        <p:nvSpPr>
          <p:cNvPr id="63" name="Shape 61"/>
          <p:cNvSpPr/>
          <p:nvPr/>
        </p:nvSpPr>
        <p:spPr>
          <a:xfrm>
            <a:off x="10424160" y="3858768"/>
            <a:ext cx="1828800" cy="530352"/>
          </a:xfrm>
          <a:prstGeom prst="rect">
            <a:avLst/>
          </a:prstGeom>
          <a:solidFill>
            <a:srgbClr val="0F172A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10479024" y="4005072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dirty="0">
                <a:solidFill>
                  <a:srgbClr val="CBD5E1"/>
                </a:solidFill>
              </a:rPr>
              <a:t>Prototype</a:t>
            </a:r>
            <a:endParaRPr lang="en-US" sz="760" dirty="0"/>
          </a:p>
        </p:txBody>
      </p:sp>
      <p:sp>
        <p:nvSpPr>
          <p:cNvPr id="65" name="Shape 63"/>
          <p:cNvSpPr/>
          <p:nvPr/>
        </p:nvSpPr>
        <p:spPr>
          <a:xfrm>
            <a:off x="685800" y="4389120"/>
            <a:ext cx="2423160" cy="530352"/>
          </a:xfrm>
          <a:prstGeom prst="rect">
            <a:avLst/>
          </a:prstGeom>
          <a:solidFill>
            <a:srgbClr val="102A2B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740664" y="4535424"/>
            <a:ext cx="231343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F8FAFC"/>
                </a:solidFill>
              </a:rPr>
              <a:t>Prodart</a:t>
            </a:r>
            <a:endParaRPr lang="en-US" sz="760" dirty="0"/>
          </a:p>
        </p:txBody>
      </p:sp>
      <p:sp>
        <p:nvSpPr>
          <p:cNvPr id="67" name="Shape 65"/>
          <p:cNvSpPr/>
          <p:nvPr/>
        </p:nvSpPr>
        <p:spPr>
          <a:xfrm>
            <a:off x="3108960" y="4389120"/>
            <a:ext cx="1828800" cy="530352"/>
          </a:xfrm>
          <a:prstGeom prst="rect">
            <a:avLst/>
          </a:prstGeom>
          <a:solidFill>
            <a:srgbClr val="102A2B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3163824" y="4535424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34D399"/>
                </a:solidFill>
              </a:rPr>
              <a:t>Cubase-first; expandable</a:t>
            </a:r>
            <a:endParaRPr lang="en-US" sz="760" dirty="0"/>
          </a:p>
        </p:txBody>
      </p:sp>
      <p:sp>
        <p:nvSpPr>
          <p:cNvPr id="69" name="Shape 67"/>
          <p:cNvSpPr/>
          <p:nvPr/>
        </p:nvSpPr>
        <p:spPr>
          <a:xfrm>
            <a:off x="4937760" y="4389120"/>
            <a:ext cx="1828800" cy="530352"/>
          </a:xfrm>
          <a:prstGeom prst="rect">
            <a:avLst/>
          </a:prstGeom>
          <a:solidFill>
            <a:srgbClr val="102A2B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4992624" y="4535424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34D399"/>
                </a:solidFill>
              </a:rPr>
              <a:t>Yes</a:t>
            </a:r>
            <a:endParaRPr lang="en-US" sz="760" dirty="0"/>
          </a:p>
        </p:txBody>
      </p:sp>
      <p:sp>
        <p:nvSpPr>
          <p:cNvPr id="71" name="Shape 69"/>
          <p:cNvSpPr/>
          <p:nvPr/>
        </p:nvSpPr>
        <p:spPr>
          <a:xfrm>
            <a:off x="6766560" y="4389120"/>
            <a:ext cx="1828800" cy="530352"/>
          </a:xfrm>
          <a:prstGeom prst="rect">
            <a:avLst/>
          </a:prstGeom>
          <a:solidFill>
            <a:srgbClr val="102A2B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72" name="Text 70"/>
          <p:cNvSpPr/>
          <p:nvPr/>
        </p:nvSpPr>
        <p:spPr>
          <a:xfrm>
            <a:off x="6821424" y="4535424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34D399"/>
                </a:solidFill>
              </a:rPr>
              <a:t>Yes</a:t>
            </a:r>
            <a:endParaRPr lang="en-US" sz="760" dirty="0"/>
          </a:p>
        </p:txBody>
      </p:sp>
      <p:sp>
        <p:nvSpPr>
          <p:cNvPr id="73" name="Shape 71"/>
          <p:cNvSpPr/>
          <p:nvPr/>
        </p:nvSpPr>
        <p:spPr>
          <a:xfrm>
            <a:off x="8595360" y="4389120"/>
            <a:ext cx="1828800" cy="530352"/>
          </a:xfrm>
          <a:prstGeom prst="rect">
            <a:avLst/>
          </a:prstGeom>
          <a:solidFill>
            <a:srgbClr val="102A2B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74" name="Text 72"/>
          <p:cNvSpPr/>
          <p:nvPr/>
        </p:nvSpPr>
        <p:spPr>
          <a:xfrm>
            <a:off x="8650224" y="4535424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34D399"/>
                </a:solidFill>
              </a:rPr>
              <a:t>Yes</a:t>
            </a:r>
            <a:endParaRPr lang="en-US" sz="760" dirty="0"/>
          </a:p>
        </p:txBody>
      </p:sp>
      <p:sp>
        <p:nvSpPr>
          <p:cNvPr id="75" name="Shape 73"/>
          <p:cNvSpPr/>
          <p:nvPr/>
        </p:nvSpPr>
        <p:spPr>
          <a:xfrm>
            <a:off x="10424160" y="4389120"/>
            <a:ext cx="1828800" cy="530352"/>
          </a:xfrm>
          <a:prstGeom prst="rect">
            <a:avLst/>
          </a:prstGeom>
          <a:solidFill>
            <a:srgbClr val="102A2B"/>
          </a:solidFill>
          <a:ln w="5080">
            <a:solidFill>
              <a:srgbClr val="263449"/>
            </a:solidFill>
            <a:prstDash val="solid"/>
          </a:ln>
        </p:spPr>
      </p:sp>
      <p:sp>
        <p:nvSpPr>
          <p:cNvPr id="76" name="Text 74"/>
          <p:cNvSpPr/>
          <p:nvPr/>
        </p:nvSpPr>
        <p:spPr>
          <a:xfrm>
            <a:off x="10479024" y="4535424"/>
            <a:ext cx="1719072" cy="16459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760" b="1" dirty="0">
                <a:solidFill>
                  <a:srgbClr val="34D399"/>
                </a:solidFill>
              </a:rPr>
              <a:t>Yes</a:t>
            </a:r>
            <a:endParaRPr lang="en-US" sz="760" dirty="0"/>
          </a:p>
        </p:txBody>
      </p:sp>
      <p:sp>
        <p:nvSpPr>
          <p:cNvPr id="77" name="Text 75"/>
          <p:cNvSpPr/>
          <p:nvPr/>
        </p:nvSpPr>
        <p:spPr>
          <a:xfrm>
            <a:off x="914400" y="5349240"/>
            <a:ext cx="10287000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520" b="1" dirty="0">
                <a:solidFill>
                  <a:srgbClr val="F8FAFC"/>
                </a:solidFill>
              </a:rPr>
              <a:t>Prodart’s wedge: not “AI replaces music production” — AI helps users finish and understand production inside tools they already own.</a:t>
            </a:r>
            <a:endParaRPr lang="en-US" sz="1520" dirty="0"/>
          </a:p>
        </p:txBody>
      </p:sp>
      <p:sp>
        <p:nvSpPr>
          <p:cNvPr id="78" name="Text 76"/>
          <p:cNvSpPr/>
          <p:nvPr/>
        </p:nvSpPr>
        <p:spPr>
          <a:xfrm>
            <a:off x="566928" y="6144768"/>
            <a:ext cx="1106424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580" dirty="0">
                <a:solidFill>
                  <a:srgbClr val="64748B"/>
                </a:solidFill>
              </a:rPr>
              <a:t>Sources: Apple Mastering Assistant; LANDR Mastering Plugin; iZotope Ozone 12; Moises/Fender Studio Pro; DAWZY arXiv.</a:t>
            </a:r>
            <a:endParaRPr lang="en-US" sz="5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Beachhead: creators who can make tracks but cannot consistently finish release-ready records.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658368" y="1325880"/>
            <a:ext cx="2926080" cy="3566160"/>
          </a:xfrm>
          <a:prstGeom prst="roundRect">
            <a:avLst>
              <a:gd name="adj" fmla="val 2500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58368" y="1325880"/>
            <a:ext cx="73152" cy="356616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86968" y="1490472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Initial customer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886968" y="1856232"/>
            <a:ext cx="2514600" cy="288950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Bedroom producers, semi-pro creators, vocalists, beatmakers, and DAW learners who already spend money on plugins, tutorials, sample packs, and mastering.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3767328" y="1325880"/>
            <a:ext cx="2926080" cy="3566160"/>
          </a:xfrm>
          <a:prstGeom prst="roundRect">
            <a:avLst>
              <a:gd name="adj" fmla="val 2500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767328" y="1325880"/>
            <a:ext cx="73152" cy="356616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995928" y="1490472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Expansion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995928" y="1856232"/>
            <a:ext cx="2514600" cy="288950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Music schools, online creator academies, studios, content creators, agencies, vocal recording rooms, and independent labels.</a:t>
            </a:r>
            <a:endParaRPr lang="en-US" sz="1020" dirty="0"/>
          </a:p>
        </p:txBody>
      </p:sp>
      <p:sp>
        <p:nvSpPr>
          <p:cNvPr id="12" name="Shape 10"/>
          <p:cNvSpPr/>
          <p:nvPr/>
        </p:nvSpPr>
        <p:spPr>
          <a:xfrm>
            <a:off x="6876288" y="1325880"/>
            <a:ext cx="2926080" cy="3566160"/>
          </a:xfrm>
          <a:prstGeom prst="roundRect">
            <a:avLst>
              <a:gd name="adj" fmla="val 2500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6876288" y="1325880"/>
            <a:ext cx="73152" cy="356616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104888" y="1490472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Long-term platform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104888" y="1856232"/>
            <a:ext cx="2514600" cy="288950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A cross-DAW assistant layer that accumulates workflow intelligence across production, mixing, mastering, arrangement, and education.</a:t>
            </a:r>
            <a:endParaRPr lang="en-US" sz="1020" dirty="0"/>
          </a:p>
        </p:txBody>
      </p:sp>
      <p:sp>
        <p:nvSpPr>
          <p:cNvPr id="16" name="Shape 14"/>
          <p:cNvSpPr/>
          <p:nvPr/>
        </p:nvSpPr>
        <p:spPr>
          <a:xfrm>
            <a:off x="10012680" y="1325880"/>
            <a:ext cx="1417320" cy="3566160"/>
          </a:xfrm>
          <a:prstGeom prst="roundRect">
            <a:avLst>
              <a:gd name="adj" fmla="val 5161"/>
            </a:avLst>
          </a:prstGeom>
          <a:solidFill>
            <a:srgbClr val="06111D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149840" y="1591056"/>
            <a:ext cx="11430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4748B"/>
                </a:solidFill>
              </a:rPr>
              <a:t>TAM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10104120" y="1901952"/>
            <a:ext cx="1234440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22D3EE"/>
                </a:solidFill>
              </a:rPr>
              <a:t>$4.4B+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10131552" y="2377440"/>
            <a:ext cx="1188720" cy="3474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</a:rPr>
              <a:t>DAW market 2025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10149840" y="2953512"/>
            <a:ext cx="11430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4748B"/>
                </a:solidFill>
              </a:rPr>
              <a:t>SAM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04120" y="3264408"/>
            <a:ext cx="1234440" cy="38404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34D399"/>
                </a:solidFill>
              </a:rPr>
              <a:t>$1.5B+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10131552" y="3749040"/>
            <a:ext cx="1188720" cy="402336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800" dirty="0">
                <a:solidFill>
                  <a:srgbClr val="CBD5E1"/>
                </a:solidFill>
              </a:rPr>
              <a:t>music production software 2025</a:t>
            </a:r>
            <a:endParaRPr lang="en-US" sz="800" dirty="0"/>
          </a:p>
        </p:txBody>
      </p:sp>
      <p:sp>
        <p:nvSpPr>
          <p:cNvPr id="23" name="Text 21"/>
          <p:cNvSpPr/>
          <p:nvPr/>
        </p:nvSpPr>
        <p:spPr>
          <a:xfrm>
            <a:off x="868680" y="5440680"/>
            <a:ext cx="10469880" cy="347472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8FAFC"/>
                </a:solidFill>
              </a:rPr>
              <a:t>Wedge: a paid AI assistant for DAW users at $15–$49/month or $199–$499 one-time license.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566928" y="6144768"/>
            <a:ext cx="11064240" cy="201168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580" dirty="0">
                <a:solidFill>
                  <a:srgbClr val="64748B"/>
                </a:solidFill>
              </a:rPr>
              <a:t>Sources: Grand View Research DAW market; The Business Research Company music production software market.</a:t>
            </a:r>
            <a:endParaRPr lang="en-US" sz="5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BUSINESS MODEL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Monetization: recurring SaaS first, power-user licenses second.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822960" y="132588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22960" y="1325880"/>
            <a:ext cx="73152" cy="329184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051560" y="1490472"/>
            <a:ext cx="28346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Starter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051560" y="1856232"/>
            <a:ext cx="2834640" cy="26151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$15–$19/month</a:t>
            </a:r>
            <a:endParaRPr lang="en-US" sz="1020" dirty="0"/>
          </a:p>
          <a:p>
            <a:pPr indent="0" marL="0">
              <a:buNone/>
            </a:pPr>
            <a:endParaRPr lang="en-US" sz="1020" dirty="0"/>
          </a:p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Learning assistant, project setup, beginner mix feedback, export guidance, limited AI actions.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4480560" y="132588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480560" y="1325880"/>
            <a:ext cx="73152" cy="329184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709160" y="1490472"/>
            <a:ext cx="28346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Producer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709160" y="1856232"/>
            <a:ext cx="2834640" cy="26151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$29–$49/month</a:t>
            </a:r>
            <a:endParaRPr lang="en-US" sz="1020" dirty="0"/>
          </a:p>
          <a:p>
            <a:pPr indent="0" marL="0">
              <a:buNone/>
            </a:pPr>
            <a:endParaRPr lang="en-US" sz="1020" dirty="0"/>
          </a:p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Full DAW assistant, mix/master workflows, arrangement help, reusable templates, higher usage.</a:t>
            </a:r>
            <a:endParaRPr lang="en-US" sz="1020" dirty="0"/>
          </a:p>
        </p:txBody>
      </p:sp>
      <p:sp>
        <p:nvSpPr>
          <p:cNvPr id="12" name="Shape 10"/>
          <p:cNvSpPr/>
          <p:nvPr/>
        </p:nvSpPr>
        <p:spPr>
          <a:xfrm>
            <a:off x="8138160" y="1325880"/>
            <a:ext cx="3246120" cy="3291840"/>
          </a:xfrm>
          <a:prstGeom prst="roundRect">
            <a:avLst>
              <a:gd name="adj" fmla="val 2254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138160" y="1325880"/>
            <a:ext cx="73152" cy="329184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366760" y="1490472"/>
            <a:ext cx="283464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Pro / Studio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8366760" y="1856232"/>
            <a:ext cx="2834640" cy="261518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$199–$499 one-time or team plan</a:t>
            </a:r>
            <a:endParaRPr lang="en-US" sz="1020" dirty="0"/>
          </a:p>
          <a:p>
            <a:pPr indent="0" marL="0">
              <a:buNone/>
            </a:pPr>
            <a:endParaRPr lang="en-US" sz="1020" dirty="0"/>
          </a:p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Local workflows, studio templates, advanced plugin chains, premium support, custom onboarding.</a:t>
            </a:r>
            <a:endParaRPr lang="en-US" sz="1020" dirty="0"/>
          </a:p>
        </p:txBody>
      </p:sp>
      <p:sp>
        <p:nvSpPr>
          <p:cNvPr id="16" name="Text 14"/>
          <p:cNvSpPr/>
          <p:nvPr/>
        </p:nvSpPr>
        <p:spPr>
          <a:xfrm>
            <a:off x="1097280" y="5257800"/>
            <a:ext cx="9966960" cy="36576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8FAFC"/>
                </a:solidFill>
              </a:rPr>
              <a:t>Near-term path: founder-led sales + creator demos → closed beta subscriptions → public V1 with tiered access.</a:t>
            </a:r>
            <a:endParaRPr lang="en-US" sz="16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0F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347472"/>
            <a:ext cx="4114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22D3EE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TRACTION</a:t>
            </a:r>
            <a:endParaRPr lang="en-US" sz="800" dirty="0"/>
          </a:p>
        </p:txBody>
      </p:sp>
      <p:sp>
        <p:nvSpPr>
          <p:cNvPr id="3" name="Text 1"/>
          <p:cNvSpPr/>
          <p:nvPr/>
        </p:nvSpPr>
        <p:spPr>
          <a:xfrm>
            <a:off x="530352" y="621792"/>
            <a:ext cx="10881360" cy="50292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8FAF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Built from real production pain, not a generic AI wrapper.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777240" y="1417320"/>
            <a:ext cx="3063240" cy="3383280"/>
          </a:xfrm>
          <a:prstGeom prst="roundRect">
            <a:avLst>
              <a:gd name="adj" fmla="val 2388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  <p:txBody>
          <a:bodyPr/>
          <a:p/>
        </p:txBody>
      </p:sp>
      <p:sp>
        <p:nvSpPr>
          <p:cNvPr id="5" name="Shape 3"/>
          <p:cNvSpPr/>
          <p:nvPr/>
        </p:nvSpPr>
        <p:spPr>
          <a:xfrm>
            <a:off x="777240" y="1417320"/>
            <a:ext cx="73152" cy="3383280"/>
          </a:xfrm>
          <a:prstGeom prst="rect">
            <a:avLst/>
          </a:prstGeom>
          <a:solidFill>
            <a:srgbClr val="22D3EE"/>
          </a:solidFill>
          <a:ln w="12700">
            <a:solidFill>
              <a:srgbClr val="22D3EE"/>
            </a:solidFill>
            <a:prstDash val="solid"/>
          </a:ln>
        </p:spPr>
        <p:txBody>
          <a:bodyPr/>
          <a:p/>
        </p:txBody>
      </p:sp>
      <p:sp>
        <p:nvSpPr>
          <p:cNvPr id="6" name="Text 4"/>
          <p:cNvSpPr/>
          <p:nvPr/>
        </p:nvSpPr>
        <p:spPr>
          <a:xfrm>
            <a:off x="1005840" y="1581912"/>
            <a:ext cx="26517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Prototype status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1005840" y="1947672"/>
            <a:ext cx="2651760" cy="2706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Prototype is close to alpha. Repo exists locally. Next step is packaging the live demo, screenshots, and onboarding flow for external testers.</a:t>
            </a:r>
            <a:endParaRPr lang="en-US" sz="1020" dirty="0"/>
          </a:p>
        </p:txBody>
      </p:sp>
      <p:sp>
        <p:nvSpPr>
          <p:cNvPr id="8" name="Shape 6"/>
          <p:cNvSpPr/>
          <p:nvPr/>
        </p:nvSpPr>
        <p:spPr>
          <a:xfrm>
            <a:off x="4160520" y="1417320"/>
            <a:ext cx="3063240" cy="3383280"/>
          </a:xfrm>
          <a:prstGeom prst="roundRect">
            <a:avLst>
              <a:gd name="adj" fmla="val 2388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  <p:txBody>
          <a:bodyPr/>
          <a:p/>
        </p:txBody>
      </p:sp>
      <p:sp>
        <p:nvSpPr>
          <p:cNvPr id="9" name="Shape 7"/>
          <p:cNvSpPr/>
          <p:nvPr/>
        </p:nvSpPr>
        <p:spPr>
          <a:xfrm>
            <a:off x="4160520" y="1417320"/>
            <a:ext cx="73152" cy="3383280"/>
          </a:xfrm>
          <a:prstGeom prst="rect">
            <a:avLst/>
          </a:prstGeom>
          <a:solidFill>
            <a:srgbClr val="34D399"/>
          </a:solidFill>
          <a:ln w="12700">
            <a:solidFill>
              <a:srgbClr val="34D399"/>
            </a:solidFill>
            <a:prstDash val="solid"/>
          </a:ln>
        </p:spPr>
        <p:txBody>
          <a:bodyPr/>
          <a:p/>
        </p:txBody>
      </p:sp>
      <p:sp>
        <p:nvSpPr>
          <p:cNvPr id="10" name="Text 8"/>
          <p:cNvSpPr/>
          <p:nvPr/>
        </p:nvSpPr>
        <p:spPr>
          <a:xfrm>
            <a:off x="4389120" y="1581912"/>
            <a:ext cx="26517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Tester signal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4389120" y="1947672"/>
            <a:ext cx="2651760" cy="2706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Interested testers came from a live curated demo. Current validation is qualitative, not yet a public waitlist or paid revenue.</a:t>
            </a:r>
            <a:endParaRPr lang="en-US" sz="1020" dirty="0"/>
          </a:p>
        </p:txBody>
      </p:sp>
      <p:sp>
        <p:nvSpPr>
          <p:cNvPr id="12" name="Shape 10"/>
          <p:cNvSpPr/>
          <p:nvPr/>
        </p:nvSpPr>
        <p:spPr>
          <a:xfrm>
            <a:off x="7543800" y="1417320"/>
            <a:ext cx="3063240" cy="3383280"/>
          </a:xfrm>
          <a:prstGeom prst="roundRect">
            <a:avLst>
              <a:gd name="adj" fmla="val 2388"/>
            </a:avLst>
          </a:prstGeom>
          <a:solidFill>
            <a:srgbClr val="111827"/>
          </a:solidFill>
          <a:ln w="12700">
            <a:solidFill>
              <a:srgbClr val="334155"/>
            </a:solidFill>
            <a:prstDash val="solid"/>
          </a:ln>
        </p:spPr>
        <p:txBody>
          <a:bodyPr/>
          <a:p/>
        </p:txBody>
      </p:sp>
      <p:sp>
        <p:nvSpPr>
          <p:cNvPr id="13" name="Shape 11"/>
          <p:cNvSpPr/>
          <p:nvPr/>
        </p:nvSpPr>
        <p:spPr>
          <a:xfrm>
            <a:off x="7543800" y="1417320"/>
            <a:ext cx="73152" cy="3383280"/>
          </a:xfrm>
          <a:prstGeom prst="rect">
            <a:avLst/>
          </a:prstGeom>
          <a:solidFill>
            <a:srgbClr val="FBBF24"/>
          </a:solidFill>
          <a:ln w="12700">
            <a:solidFill>
              <a:srgbClr val="FBBF24"/>
            </a:solidFill>
            <a:prstDash val="solid"/>
          </a:ln>
        </p:spPr>
        <p:txBody>
          <a:bodyPr/>
          <a:p/>
        </p:txBody>
      </p:sp>
      <p:sp>
        <p:nvSpPr>
          <p:cNvPr id="14" name="Text 12"/>
          <p:cNvSpPr/>
          <p:nvPr/>
        </p:nvSpPr>
        <p:spPr>
          <a:xfrm>
            <a:off x="7772400" y="1581912"/>
            <a:ext cx="2651760" cy="2286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buNone/>
            </a:pPr>
            <a:r>
              <a:rPr lang="en-US" sz="1300" b="1" dirty="0">
                <a:solidFill>
                  <a:srgbClr val="F8FAFC"/>
                </a:solidFill>
              </a:rPr>
              <a:t>R&amp;D intensity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772400" y="1947672"/>
            <a:ext cx="2651760" cy="2706624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indent="0" marL="0">
              <a:buNone/>
            </a:pPr>
            <a:r>
              <a:rPr lang="en-US" sz="1020" dirty="0">
                <a:solidFill>
                  <a:srgbClr val="CBD5E1"/>
                </a:solidFill>
              </a:rPr>
              <a:t>Built through heavy AI-assisted iteration and domain testing: production workflows, mixing/mastering logic, DAW control, and user-learning loops.</a:t>
            </a:r>
            <a:endParaRPr lang="en-US" sz="1020" dirty="0"/>
          </a:p>
        </p:txBody>
      </p:sp>
      <p:sp>
        <p:nvSpPr>
          <p:cNvPr id="16" name="Shape 14"/>
          <p:cNvSpPr/>
          <p:nvPr/>
        </p:nvSpPr>
        <p:spPr>
          <a:xfrm>
            <a:off x="1005840" y="5257800"/>
            <a:ext cx="10012680" cy="457200"/>
          </a:xfrm>
          <a:prstGeom prst="roundRect">
            <a:avLst>
              <a:gd name="adj" fmla="val 16000"/>
            </a:avLst>
          </a:prstGeom>
          <a:solidFill>
            <a:srgbClr val="06111D"/>
          </a:solidFill>
          <a:ln w="12700">
            <a:solidFill>
              <a:srgbClr val="334155"/>
            </a:solidFill>
            <a:prstDash val="solid"/>
          </a:ln>
        </p:spPr>
        <p:txBody>
          <a:bodyPr/>
          <a:p/>
        </p:txBody>
      </p:sp>
      <p:sp>
        <p:nvSpPr>
          <p:cNvPr id="17" name="Text 15"/>
          <p:cNvSpPr/>
          <p:nvPr/>
        </p:nvSpPr>
        <p:spPr>
          <a:xfrm>
            <a:off x="1170432" y="5394960"/>
            <a:ext cx="9692640" cy="18288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algn="ctr" indent="0" marL="0">
              <a:buNone/>
            </a:pPr>
            <a:r>
              <a:rPr sz="1300">
                <a:solidFill>
                  <a:srgbClr val="CDD6E2"/>
                </a:solidFill>
              </a:rPr>
              <a:t>Next validation milestones: 90-second demo video, 5 screenshots, 10 written tester quotes, closed-beta signup page, and first paid beta conversions.</a:t>
            </a:r>
            <a:endParaRPr lang="en-US" sz="10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47572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650">
                <a:solidFill>
                  <a:srgbClr val="64748B"/>
                </a:solidFill>
                <a:latin typeface="Aptos"/>
                <a:ea typeface="Aptos"/>
                <a:cs typeface="Aptos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Prodart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Prodart Pitch Deck</dc:title>
  <dc:subject>Investor pitch deck for Prodart AI DAW Assistant</dc:subject>
  <dc:creator>OpenAI / Daniel Leib</dc:creator>
  <cp:lastModifiedBy>OpenAI / Daniel Leib</cp:lastModifiedBy>
  <cp:revision>1</cp:revision>
  <dcterms:created xsi:type="dcterms:W3CDTF">2026-06-14T22:28:45Z</dcterms:created>
  <dcterms:modified xsi:type="dcterms:W3CDTF">2026-06-14T22:28:45Z</dcterms:modified>
</cp:coreProperties>
</file>